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sldIdLst>
    <p:sldId id="555" r:id="rId2"/>
    <p:sldId id="721" r:id="rId3"/>
    <p:sldId id="722" r:id="rId4"/>
    <p:sldId id="723" r:id="rId5"/>
    <p:sldId id="724" r:id="rId6"/>
    <p:sldId id="725" r:id="rId7"/>
    <p:sldId id="726" r:id="rId8"/>
    <p:sldId id="727" r:id="rId9"/>
    <p:sldId id="728" r:id="rId10"/>
    <p:sldId id="729" r:id="rId11"/>
    <p:sldId id="730" r:id="rId12"/>
    <p:sldId id="731" r:id="rId13"/>
    <p:sldId id="732" r:id="rId14"/>
    <p:sldId id="733" r:id="rId15"/>
    <p:sldId id="734" r:id="rId16"/>
    <p:sldId id="735" r:id="rId17"/>
    <p:sldId id="736" r:id="rId18"/>
    <p:sldId id="737" r:id="rId19"/>
    <p:sldId id="738" r:id="rId20"/>
    <p:sldId id="739" r:id="rId21"/>
    <p:sldId id="740" r:id="rId22"/>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7BAFCC-81DA-44B5-A176-2A69A3471F56}" type="datetimeFigureOut">
              <a:rPr lang="fr-FR" smtClean="0"/>
              <a:t>02/03/2021</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27D754A-B3AD-44EB-A6B1-317306A466CF}" type="slidenum">
              <a:rPr lang="fr-FR" smtClean="0"/>
              <a:t>‹N°›</a:t>
            </a:fld>
            <a:endParaRPr lang="fr-FR"/>
          </a:p>
        </p:txBody>
      </p:sp>
    </p:spTree>
    <p:extLst>
      <p:ext uri="{BB962C8B-B14F-4D97-AF65-F5344CB8AC3E}">
        <p14:creationId xmlns:p14="http://schemas.microsoft.com/office/powerpoint/2010/main" val="10290406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smtClean="0"/>
              <a:t>Modifiez le style du titre</a:t>
            </a:r>
            <a:endParaRPr lang="fr-FR"/>
          </a:p>
        </p:txBody>
      </p:sp>
      <p:sp>
        <p:nvSpPr>
          <p:cNvPr id="3" name="Sous-titr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4396DBC2-4B83-4E05-8339-32826F083F81}" type="datetimeFigureOut">
              <a:rPr lang="fr-FR" smtClean="0"/>
              <a:t>02/03/2021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hasCustomPrompt="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396DBC2-4B83-4E05-8339-32826F083F81}" type="datetimeFigureOut">
              <a:rPr lang="fr-FR" smtClean="0"/>
              <a:t>02/03/2021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hasCustomPrompt="1"/>
          </p:nvPr>
        </p:nvSpPr>
        <p:spPr>
          <a:xfrm>
            <a:off x="838200" y="365125"/>
            <a:ext cx="7734300" cy="5811838"/>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396DBC2-4B83-4E05-8339-32826F083F81}" type="datetimeFigureOut">
              <a:rPr lang="fr-FR" smtClean="0"/>
              <a:t>02/03/2021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hasCustomPrompt="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396DBC2-4B83-4E05-8339-32826F083F81}" type="datetimeFigureOut">
              <a:rPr lang="fr-FR" smtClean="0"/>
              <a:t>02/03/2021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smtClean="0"/>
              <a:t>Modifiez le style du titre</a:t>
            </a:r>
            <a:endParaRPr lang="fr-FR"/>
          </a:p>
        </p:txBody>
      </p:sp>
      <p:sp>
        <p:nvSpPr>
          <p:cNvPr id="3" name="Espace réservé du texte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4396DBC2-4B83-4E05-8339-32826F083F81}" type="datetimeFigureOut">
              <a:rPr lang="fr-FR" smtClean="0"/>
              <a:t>02/03/2021</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hasCustomPrompt="1"/>
          </p:nvPr>
        </p:nvSpPr>
        <p:spPr>
          <a:xfrm>
            <a:off x="838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hasCustomPrompt="1"/>
          </p:nvPr>
        </p:nvSpPr>
        <p:spPr>
          <a:xfrm>
            <a:off x="6172200" y="1825625"/>
            <a:ext cx="5181600" cy="435133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4396DBC2-4B83-4E05-8339-32826F083F81}" type="datetimeFigureOut">
              <a:rPr lang="fr-FR" smtClean="0"/>
              <a:t>02/03/2021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smtClean="0"/>
              <a:t>Modifiez le style du titre</a:t>
            </a:r>
            <a:endParaRPr lang="fr-FR"/>
          </a:p>
        </p:txBody>
      </p:sp>
      <p:sp>
        <p:nvSpPr>
          <p:cNvPr id="3" name="Espace réservé du texte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hasCustomPrompt="1"/>
          </p:nvPr>
        </p:nvSpPr>
        <p:spPr>
          <a:xfrm>
            <a:off x="839788" y="2505075"/>
            <a:ext cx="5157787"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hasCustomPrompt="1"/>
          </p:nvPr>
        </p:nvSpPr>
        <p:spPr>
          <a:xfrm>
            <a:off x="6172200" y="2505075"/>
            <a:ext cx="5183188" cy="36845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4396DBC2-4B83-4E05-8339-32826F083F81}" type="datetimeFigureOut">
              <a:rPr lang="fr-FR" smtClean="0"/>
              <a:t>02/03/2021</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4396DBC2-4B83-4E05-8339-32826F083F81}" type="datetimeFigureOut">
              <a:rPr lang="fr-FR" smtClean="0"/>
              <a:t>02/03/2021</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4396DBC2-4B83-4E05-8339-32826F083F81}" type="datetimeFigureOut">
              <a:rPr lang="fr-FR" smtClean="0"/>
              <a:t>02/03/2021</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du contenu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4396DBC2-4B83-4E05-8339-32826F083F81}" type="datetimeFigureOut">
              <a:rPr lang="fr-FR" smtClean="0"/>
              <a:t>02/03/2021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smtClean="0"/>
              <a:t>Modifiez le style du titre</a:t>
            </a:r>
            <a:endParaRPr lang="fr-F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4396DBC2-4B83-4E05-8339-32826F083F81}" type="datetimeFigureOut">
              <a:rPr lang="fr-FR" smtClean="0"/>
              <a:t>02/03/2021</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423597E-AFB2-47AD-894A-3EC1337FA467}" type="slidenum">
              <a:rPr lang="fr-FR" smtClean="0"/>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96DBC2-4B83-4E05-8339-32826F083F81}" type="datetimeFigureOut">
              <a:rPr lang="fr-FR" smtClean="0"/>
              <a:t>02/03/2021</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23597E-AFB2-47AD-894A-3EC1337FA467}" type="slidenum">
              <a:rPr lang="fr-FR" smtClean="0"/>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4</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lstStyle/>
          <a:p>
            <a:r>
              <a:rPr lang="fr-FR" b="1" dirty="0" smtClean="0"/>
              <a:t>Rappel des règles d’entames</a:t>
            </a:r>
          </a:p>
          <a:p>
            <a:pPr algn="l"/>
            <a:r>
              <a:rPr lang="fr-FR" b="1" dirty="0"/>
              <a:t>Exercice </a:t>
            </a:r>
            <a:r>
              <a:rPr lang="fr-FR" b="1" dirty="0" smtClean="0"/>
              <a:t>1 :  </a:t>
            </a:r>
            <a:r>
              <a:rPr lang="fr-FR" dirty="0" smtClean="0"/>
              <a:t>Sud joue 3SA. Quelle couleur et quelle carte Ouest doit-il choisir pour entamer ?</a:t>
            </a:r>
            <a:endParaRPr lang="fr-FR" dirty="0"/>
          </a:p>
          <a:p>
            <a:pPr algn="l"/>
            <a:r>
              <a:rPr lang="fr-FR" b="1" dirty="0" smtClean="0"/>
              <a:t>				</a:t>
            </a:r>
          </a:p>
          <a:p>
            <a:pPr algn="l"/>
            <a:endParaRPr lang="fr-FR" dirty="0">
              <a:solidFill>
                <a:srgbClr val="00B050"/>
              </a:solidFill>
            </a:endParaRPr>
          </a:p>
        </p:txBody>
      </p:sp>
      <p:sp>
        <p:nvSpPr>
          <p:cNvPr id="5" name="ZoneTexte 4"/>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6" name="Rectangle à coins arrondis 5"/>
          <p:cNvSpPr/>
          <p:nvPr/>
        </p:nvSpPr>
        <p:spPr>
          <a:xfrm>
            <a:off x="8420047" y="1730972"/>
            <a:ext cx="1725338" cy="143266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R 8 5</a:t>
            </a:r>
          </a:p>
          <a:p>
            <a:r>
              <a:rPr lang="fr-FR" sz="2400" dirty="0" smtClean="0">
                <a:solidFill>
                  <a:srgbClr val="FF0000"/>
                </a:solidFill>
              </a:rPr>
              <a:t>♥ </a:t>
            </a:r>
            <a:r>
              <a:rPr lang="fr-FR" sz="2400" b="1" dirty="0" smtClean="0">
                <a:solidFill>
                  <a:schemeClr val="tx1"/>
                </a:solidFill>
              </a:rPr>
              <a:t>V 10 9 5</a:t>
            </a:r>
            <a:r>
              <a:rPr lang="fr-FR" sz="2400" b="1" dirty="0">
                <a:solidFill>
                  <a:schemeClr val="tx1"/>
                </a:solidFill>
              </a:rPr>
              <a:t/>
            </a:r>
            <a:br>
              <a:rPr lang="fr-FR" sz="2400" b="1" dirty="0">
                <a:solidFill>
                  <a:schemeClr val="tx1"/>
                </a:solidFill>
              </a:rPr>
            </a:br>
            <a:r>
              <a:rPr lang="fr-FR" sz="2400" dirty="0" smtClean="0">
                <a:solidFill>
                  <a:srgbClr val="FFC000"/>
                </a:solidFill>
              </a:rPr>
              <a:t>♦ </a:t>
            </a:r>
            <a:r>
              <a:rPr lang="fr-FR" sz="2400" b="1" dirty="0" smtClean="0">
                <a:solidFill>
                  <a:schemeClr val="tx1"/>
                </a:solidFill>
              </a:rPr>
              <a:t>D 10 5</a:t>
            </a:r>
          </a:p>
          <a:p>
            <a:r>
              <a:rPr lang="fr-FR" sz="2400" dirty="0" smtClean="0">
                <a:solidFill>
                  <a:srgbClr val="00B050"/>
                </a:solidFill>
              </a:rPr>
              <a:t>♣ </a:t>
            </a:r>
            <a:r>
              <a:rPr lang="fr-FR" sz="2400" b="1" dirty="0" smtClean="0">
                <a:solidFill>
                  <a:schemeClr val="tx1"/>
                </a:solidFill>
              </a:rPr>
              <a:t>A 9 3</a:t>
            </a:r>
            <a:endParaRPr lang="fr-FR" sz="2400" dirty="0">
              <a:solidFill>
                <a:schemeClr val="tx1"/>
              </a:solidFill>
            </a:endParaRPr>
          </a:p>
        </p:txBody>
      </p:sp>
      <p:sp>
        <p:nvSpPr>
          <p:cNvPr id="7" name="Rectangle à coins arrondis 6"/>
          <p:cNvSpPr/>
          <p:nvPr/>
        </p:nvSpPr>
        <p:spPr>
          <a:xfrm>
            <a:off x="10145385" y="1730972"/>
            <a:ext cx="1725338" cy="143266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R D V 5 2</a:t>
            </a:r>
            <a:br>
              <a:rPr lang="fr-FR" sz="2400" b="1" dirty="0" smtClean="0">
                <a:solidFill>
                  <a:schemeClr val="tx1"/>
                </a:solidFill>
              </a:rPr>
            </a:br>
            <a:r>
              <a:rPr lang="fr-FR" sz="2400" dirty="0" smtClean="0">
                <a:solidFill>
                  <a:srgbClr val="FF0000"/>
                </a:solidFill>
              </a:rPr>
              <a:t>♥ </a:t>
            </a:r>
            <a:r>
              <a:rPr lang="fr-FR" sz="2400" b="1" dirty="0" smtClean="0">
                <a:solidFill>
                  <a:schemeClr val="tx1"/>
                </a:solidFill>
              </a:rPr>
              <a:t>6 4 3</a:t>
            </a:r>
          </a:p>
          <a:p>
            <a:r>
              <a:rPr lang="fr-FR" sz="2400" dirty="0" smtClean="0">
                <a:solidFill>
                  <a:srgbClr val="FFC000"/>
                </a:solidFill>
              </a:rPr>
              <a:t>♦ </a:t>
            </a:r>
            <a:r>
              <a:rPr lang="fr-FR" sz="2400" b="1" dirty="0" smtClean="0">
                <a:solidFill>
                  <a:schemeClr val="tx1"/>
                </a:solidFill>
              </a:rPr>
              <a:t>A 9</a:t>
            </a:r>
          </a:p>
          <a:p>
            <a:r>
              <a:rPr lang="fr-FR" sz="2400" dirty="0" smtClean="0">
                <a:solidFill>
                  <a:srgbClr val="00B050"/>
                </a:solidFill>
              </a:rPr>
              <a:t>♣ </a:t>
            </a:r>
            <a:r>
              <a:rPr lang="fr-FR" sz="2400" b="1" dirty="0" smtClean="0">
                <a:solidFill>
                  <a:schemeClr val="tx1"/>
                </a:solidFill>
              </a:rPr>
              <a:t>V 7 3</a:t>
            </a:r>
            <a:endParaRPr lang="fr-FR" sz="2400" dirty="0">
              <a:solidFill>
                <a:schemeClr val="tx1"/>
              </a:solidFill>
            </a:endParaRPr>
          </a:p>
        </p:txBody>
      </p:sp>
      <p:sp>
        <p:nvSpPr>
          <p:cNvPr id="8" name="Rectangle à coins arrondis 7"/>
          <p:cNvSpPr/>
          <p:nvPr/>
        </p:nvSpPr>
        <p:spPr>
          <a:xfrm>
            <a:off x="6694709" y="1730972"/>
            <a:ext cx="1725338" cy="143266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7 5 2</a:t>
            </a:r>
          </a:p>
          <a:p>
            <a:r>
              <a:rPr lang="fr-FR" sz="2400" dirty="0" smtClean="0">
                <a:solidFill>
                  <a:srgbClr val="FF0000"/>
                </a:solidFill>
              </a:rPr>
              <a:t>♥ </a:t>
            </a:r>
            <a:r>
              <a:rPr lang="fr-FR" sz="2400" b="1" dirty="0" smtClean="0">
                <a:solidFill>
                  <a:schemeClr val="tx1"/>
                </a:solidFill>
              </a:rPr>
              <a:t>V 9 4</a:t>
            </a:r>
            <a:r>
              <a:rPr lang="fr-FR" sz="2400" b="1" dirty="0">
                <a:solidFill>
                  <a:schemeClr val="tx1"/>
                </a:solidFill>
              </a:rPr>
              <a:t/>
            </a:r>
            <a:br>
              <a:rPr lang="fr-FR" sz="2400" b="1" dirty="0">
                <a:solidFill>
                  <a:schemeClr val="tx1"/>
                </a:solidFill>
              </a:rPr>
            </a:br>
            <a:r>
              <a:rPr lang="fr-FR" sz="2400" dirty="0" smtClean="0">
                <a:solidFill>
                  <a:srgbClr val="FFC000"/>
                </a:solidFill>
              </a:rPr>
              <a:t>♦ </a:t>
            </a:r>
            <a:r>
              <a:rPr lang="fr-FR" sz="2400" b="1" dirty="0" smtClean="0">
                <a:solidFill>
                  <a:schemeClr val="tx1"/>
                </a:solidFill>
              </a:rPr>
              <a:t>A 6 3</a:t>
            </a:r>
          </a:p>
          <a:p>
            <a:r>
              <a:rPr lang="fr-FR" sz="2400" dirty="0" smtClean="0">
                <a:solidFill>
                  <a:srgbClr val="00B050"/>
                </a:solidFill>
              </a:rPr>
              <a:t>♣ </a:t>
            </a:r>
            <a:r>
              <a:rPr lang="fr-FR" sz="2400" b="1" dirty="0" smtClean="0">
                <a:solidFill>
                  <a:schemeClr val="tx1"/>
                </a:solidFill>
              </a:rPr>
              <a:t>R D 7 4</a:t>
            </a:r>
            <a:endParaRPr lang="fr-FR" sz="2400" dirty="0">
              <a:solidFill>
                <a:schemeClr val="tx1"/>
              </a:solidFill>
            </a:endParaRPr>
          </a:p>
        </p:txBody>
      </p:sp>
      <p:sp>
        <p:nvSpPr>
          <p:cNvPr id="9" name="Rectangle à coins arrondis 8"/>
          <p:cNvSpPr/>
          <p:nvPr/>
        </p:nvSpPr>
        <p:spPr>
          <a:xfrm>
            <a:off x="4969371" y="1730972"/>
            <a:ext cx="1725338" cy="143266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A 2</a:t>
            </a:r>
            <a:br>
              <a:rPr lang="fr-FR" sz="2400" b="1" dirty="0" smtClean="0">
                <a:solidFill>
                  <a:schemeClr val="tx1"/>
                </a:solidFill>
              </a:rPr>
            </a:br>
            <a:r>
              <a:rPr lang="fr-FR" sz="2400" dirty="0" smtClean="0">
                <a:solidFill>
                  <a:srgbClr val="FF0000"/>
                </a:solidFill>
              </a:rPr>
              <a:t>♥ </a:t>
            </a:r>
            <a:r>
              <a:rPr lang="fr-FR" sz="2400" b="1" dirty="0" smtClean="0">
                <a:solidFill>
                  <a:schemeClr val="tx1"/>
                </a:solidFill>
              </a:rPr>
              <a:t>R V 7 5 2</a:t>
            </a:r>
            <a:r>
              <a:rPr lang="fr-FR" sz="2400" b="1" dirty="0">
                <a:solidFill>
                  <a:schemeClr val="tx1"/>
                </a:solidFill>
              </a:rPr>
              <a:t/>
            </a:r>
            <a:br>
              <a:rPr lang="fr-FR" sz="2400" b="1" dirty="0">
                <a:solidFill>
                  <a:schemeClr val="tx1"/>
                </a:solidFill>
              </a:rPr>
            </a:br>
            <a:r>
              <a:rPr lang="fr-FR" sz="2400" dirty="0" smtClean="0">
                <a:solidFill>
                  <a:srgbClr val="FFC000"/>
                </a:solidFill>
              </a:rPr>
              <a:t>♦ </a:t>
            </a:r>
            <a:r>
              <a:rPr lang="fr-FR" sz="2400" b="1" dirty="0" smtClean="0">
                <a:solidFill>
                  <a:schemeClr val="tx1"/>
                </a:solidFill>
              </a:rPr>
              <a:t>D 4 3</a:t>
            </a:r>
          </a:p>
          <a:p>
            <a:r>
              <a:rPr lang="fr-FR" sz="2400" dirty="0" smtClean="0">
                <a:solidFill>
                  <a:srgbClr val="00B050"/>
                </a:solidFill>
              </a:rPr>
              <a:t>♣ </a:t>
            </a:r>
            <a:r>
              <a:rPr lang="fr-FR" sz="2400" b="1" dirty="0" smtClean="0">
                <a:solidFill>
                  <a:schemeClr val="tx1"/>
                </a:solidFill>
              </a:rPr>
              <a:t>7 6 4</a:t>
            </a:r>
            <a:endParaRPr lang="fr-FR" sz="2400" dirty="0">
              <a:solidFill>
                <a:schemeClr val="tx1"/>
              </a:solidFill>
            </a:endParaRPr>
          </a:p>
        </p:txBody>
      </p:sp>
      <p:sp>
        <p:nvSpPr>
          <p:cNvPr id="10" name="Rectangle à coins arrondis 9"/>
          <p:cNvSpPr/>
          <p:nvPr/>
        </p:nvSpPr>
        <p:spPr>
          <a:xfrm>
            <a:off x="3244033" y="1730972"/>
            <a:ext cx="1725338" cy="143266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D V 10 3</a:t>
            </a:r>
          </a:p>
          <a:p>
            <a:r>
              <a:rPr lang="fr-FR" sz="2400" dirty="0" smtClean="0">
                <a:solidFill>
                  <a:srgbClr val="FF0000"/>
                </a:solidFill>
              </a:rPr>
              <a:t>♥ </a:t>
            </a:r>
            <a:r>
              <a:rPr lang="fr-FR" sz="2400" b="1" dirty="0" smtClean="0">
                <a:solidFill>
                  <a:schemeClr val="tx1"/>
                </a:solidFill>
              </a:rPr>
              <a:t>7 6 5</a:t>
            </a:r>
            <a:r>
              <a:rPr lang="fr-FR" sz="2400" b="1" dirty="0">
                <a:solidFill>
                  <a:schemeClr val="tx1"/>
                </a:solidFill>
              </a:rPr>
              <a:t/>
            </a:r>
            <a:br>
              <a:rPr lang="fr-FR" sz="2400" b="1" dirty="0">
                <a:solidFill>
                  <a:schemeClr val="tx1"/>
                </a:solidFill>
              </a:rPr>
            </a:br>
            <a:r>
              <a:rPr lang="fr-FR" sz="2400" dirty="0" smtClean="0">
                <a:solidFill>
                  <a:srgbClr val="FFC000"/>
                </a:solidFill>
              </a:rPr>
              <a:t>♦ </a:t>
            </a:r>
            <a:r>
              <a:rPr lang="fr-FR" sz="2400" b="1" dirty="0" smtClean="0">
                <a:solidFill>
                  <a:schemeClr val="tx1"/>
                </a:solidFill>
              </a:rPr>
              <a:t>A 8 3</a:t>
            </a:r>
          </a:p>
          <a:p>
            <a:r>
              <a:rPr lang="fr-FR" sz="2400" dirty="0" smtClean="0">
                <a:solidFill>
                  <a:srgbClr val="00B050"/>
                </a:solidFill>
              </a:rPr>
              <a:t>♣ </a:t>
            </a:r>
            <a:r>
              <a:rPr lang="fr-FR" sz="2400" b="1" dirty="0" smtClean="0">
                <a:solidFill>
                  <a:schemeClr val="tx1"/>
                </a:solidFill>
              </a:rPr>
              <a:t>A 7 2</a:t>
            </a:r>
            <a:endParaRPr lang="fr-FR" sz="2400" dirty="0">
              <a:solidFill>
                <a:schemeClr val="tx1"/>
              </a:solidFill>
            </a:endParaRPr>
          </a:p>
        </p:txBody>
      </p:sp>
      <p:sp>
        <p:nvSpPr>
          <p:cNvPr id="12" name="Rectangle à coins arrondis 11"/>
          <p:cNvSpPr/>
          <p:nvPr/>
        </p:nvSpPr>
        <p:spPr>
          <a:xfrm>
            <a:off x="3244031" y="3210072"/>
            <a:ext cx="1725338" cy="339435"/>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Pique</a:t>
            </a:r>
            <a:endParaRPr lang="fr-FR" sz="2400" dirty="0">
              <a:solidFill>
                <a:schemeClr val="tx1"/>
              </a:solidFill>
            </a:endParaRPr>
          </a:p>
        </p:txBody>
      </p:sp>
      <p:sp>
        <p:nvSpPr>
          <p:cNvPr id="13" name="Rectangle à coins arrondis 12"/>
          <p:cNvSpPr/>
          <p:nvPr/>
        </p:nvSpPr>
        <p:spPr>
          <a:xfrm>
            <a:off x="4969369" y="3210073"/>
            <a:ext cx="1725338" cy="339435"/>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Cœur</a:t>
            </a:r>
            <a:endParaRPr lang="fr-FR" sz="2400" dirty="0">
              <a:solidFill>
                <a:schemeClr val="tx1"/>
              </a:solidFill>
            </a:endParaRPr>
          </a:p>
        </p:txBody>
      </p:sp>
      <p:sp>
        <p:nvSpPr>
          <p:cNvPr id="14" name="Rectangle à coins arrondis 13"/>
          <p:cNvSpPr/>
          <p:nvPr/>
        </p:nvSpPr>
        <p:spPr>
          <a:xfrm>
            <a:off x="6694707" y="3212214"/>
            <a:ext cx="1725338" cy="339435"/>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Trèfle</a:t>
            </a:r>
            <a:endParaRPr lang="fr-FR" sz="2400" dirty="0">
              <a:solidFill>
                <a:schemeClr val="tx1"/>
              </a:solidFill>
            </a:endParaRPr>
          </a:p>
        </p:txBody>
      </p:sp>
      <p:sp>
        <p:nvSpPr>
          <p:cNvPr id="15" name="Rectangle à coins arrondis 14"/>
          <p:cNvSpPr/>
          <p:nvPr/>
        </p:nvSpPr>
        <p:spPr>
          <a:xfrm>
            <a:off x="8420045" y="3210073"/>
            <a:ext cx="1725338" cy="339435"/>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Cœur</a:t>
            </a:r>
            <a:endParaRPr lang="fr-FR" sz="2400" dirty="0">
              <a:solidFill>
                <a:schemeClr val="tx1"/>
              </a:solidFill>
            </a:endParaRPr>
          </a:p>
        </p:txBody>
      </p:sp>
      <p:sp>
        <p:nvSpPr>
          <p:cNvPr id="16" name="Rectangle à coins arrondis 15"/>
          <p:cNvSpPr/>
          <p:nvPr/>
        </p:nvSpPr>
        <p:spPr>
          <a:xfrm>
            <a:off x="10145383" y="3210074"/>
            <a:ext cx="1725338" cy="339435"/>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Pique</a:t>
            </a:r>
            <a:endParaRPr lang="fr-FR" sz="2400" dirty="0">
              <a:solidFill>
                <a:schemeClr val="tx1"/>
              </a:solidFill>
            </a:endParaRPr>
          </a:p>
        </p:txBody>
      </p:sp>
      <p:sp>
        <p:nvSpPr>
          <p:cNvPr id="17" name="Rectangle à coins arrondis 16"/>
          <p:cNvSpPr/>
          <p:nvPr/>
        </p:nvSpPr>
        <p:spPr>
          <a:xfrm>
            <a:off x="3244032" y="3567399"/>
            <a:ext cx="1725338" cy="339435"/>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Dame</a:t>
            </a:r>
            <a:endParaRPr lang="fr-FR" sz="2400" dirty="0">
              <a:solidFill>
                <a:schemeClr val="tx1"/>
              </a:solidFill>
            </a:endParaRPr>
          </a:p>
        </p:txBody>
      </p:sp>
      <p:sp>
        <p:nvSpPr>
          <p:cNvPr id="18" name="Rectangle à coins arrondis 17"/>
          <p:cNvSpPr/>
          <p:nvPr/>
        </p:nvSpPr>
        <p:spPr>
          <a:xfrm>
            <a:off x="4969370" y="3567399"/>
            <a:ext cx="1725338" cy="339435"/>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5</a:t>
            </a:r>
            <a:endParaRPr lang="fr-FR" sz="2400" dirty="0">
              <a:solidFill>
                <a:schemeClr val="tx1"/>
              </a:solidFill>
            </a:endParaRPr>
          </a:p>
        </p:txBody>
      </p:sp>
      <p:sp>
        <p:nvSpPr>
          <p:cNvPr id="19" name="Rectangle à coins arrondis 18"/>
          <p:cNvSpPr/>
          <p:nvPr/>
        </p:nvSpPr>
        <p:spPr>
          <a:xfrm>
            <a:off x="6694708" y="3567399"/>
            <a:ext cx="1725338" cy="339435"/>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4</a:t>
            </a:r>
            <a:endParaRPr lang="fr-FR" sz="2400" dirty="0">
              <a:solidFill>
                <a:schemeClr val="tx1"/>
              </a:solidFill>
            </a:endParaRPr>
          </a:p>
        </p:txBody>
      </p:sp>
      <p:sp>
        <p:nvSpPr>
          <p:cNvPr id="20" name="Rectangle à coins arrondis 19"/>
          <p:cNvSpPr/>
          <p:nvPr/>
        </p:nvSpPr>
        <p:spPr>
          <a:xfrm>
            <a:off x="8420046" y="3567399"/>
            <a:ext cx="1725338" cy="339435"/>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Valet</a:t>
            </a:r>
            <a:endParaRPr lang="fr-FR" sz="2400" dirty="0">
              <a:solidFill>
                <a:schemeClr val="tx1"/>
              </a:solidFill>
            </a:endParaRPr>
          </a:p>
        </p:txBody>
      </p:sp>
      <p:sp>
        <p:nvSpPr>
          <p:cNvPr id="21" name="Rectangle à coins arrondis 20"/>
          <p:cNvSpPr/>
          <p:nvPr/>
        </p:nvSpPr>
        <p:spPr>
          <a:xfrm>
            <a:off x="10145384" y="3567399"/>
            <a:ext cx="1725338" cy="339435"/>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Roi</a:t>
            </a:r>
            <a:endParaRPr lang="fr-FR" sz="2400" dirty="0">
              <a:solidFill>
                <a:schemeClr val="tx1"/>
              </a:solidFill>
            </a:endParaRPr>
          </a:p>
        </p:txBody>
      </p:sp>
      <p:sp>
        <p:nvSpPr>
          <p:cNvPr id="22" name="Rectangle à coins arrondis 21"/>
          <p:cNvSpPr/>
          <p:nvPr/>
        </p:nvSpPr>
        <p:spPr>
          <a:xfrm>
            <a:off x="302831" y="3210072"/>
            <a:ext cx="2613719" cy="339435"/>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rPr>
              <a:t>Couleur à entamer</a:t>
            </a:r>
            <a:endParaRPr lang="fr-FR" sz="2400" dirty="0">
              <a:solidFill>
                <a:schemeClr val="tx1"/>
              </a:solidFill>
            </a:endParaRPr>
          </a:p>
        </p:txBody>
      </p:sp>
      <p:sp>
        <p:nvSpPr>
          <p:cNvPr id="23" name="Rectangle à coins arrondis 22"/>
          <p:cNvSpPr/>
          <p:nvPr/>
        </p:nvSpPr>
        <p:spPr>
          <a:xfrm>
            <a:off x="302831" y="3567399"/>
            <a:ext cx="2613719" cy="339435"/>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rPr>
              <a:t>Carte d’entame</a:t>
            </a:r>
            <a:endParaRPr lang="fr-FR" sz="2400" dirty="0">
              <a:solidFill>
                <a:schemeClr val="tx1"/>
              </a:solidFill>
            </a:endParaRPr>
          </a:p>
        </p:txBody>
      </p:sp>
      <p:sp>
        <p:nvSpPr>
          <p:cNvPr id="24" name="Rectangle à coins arrondis 23"/>
          <p:cNvSpPr/>
          <p:nvPr/>
        </p:nvSpPr>
        <p:spPr>
          <a:xfrm>
            <a:off x="312054" y="4053266"/>
            <a:ext cx="11567891" cy="437661"/>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Le joueur qui entame choisit </a:t>
            </a:r>
            <a:r>
              <a:rPr lang="fr-FR" sz="2400" b="1" dirty="0">
                <a:solidFill>
                  <a:schemeClr val="tx1"/>
                </a:solidFill>
              </a:rPr>
              <a:t>une couleur longue en espérant y affranchir des </a:t>
            </a:r>
            <a:r>
              <a:rPr lang="fr-FR" sz="2400" b="1" dirty="0" smtClean="0">
                <a:solidFill>
                  <a:schemeClr val="tx1"/>
                </a:solidFill>
              </a:rPr>
              <a:t>levées</a:t>
            </a:r>
            <a:endParaRPr lang="fr-FR" sz="2400" b="1" dirty="0">
              <a:solidFill>
                <a:schemeClr val="tx1"/>
              </a:solidFill>
            </a:endParaRPr>
          </a:p>
        </p:txBody>
      </p:sp>
      <p:sp>
        <p:nvSpPr>
          <p:cNvPr id="25" name="Rectangle à coins arrondis 24"/>
          <p:cNvSpPr/>
          <p:nvPr/>
        </p:nvSpPr>
        <p:spPr>
          <a:xfrm>
            <a:off x="302829" y="4928588"/>
            <a:ext cx="11567892" cy="437661"/>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Avec une séquence de trois cartes, on entame de la plus forte (tête de séquence)</a:t>
            </a:r>
          </a:p>
        </p:txBody>
      </p:sp>
      <p:sp>
        <p:nvSpPr>
          <p:cNvPr id="26" name="Rectangle à coins arrondis 25"/>
          <p:cNvSpPr/>
          <p:nvPr/>
        </p:nvSpPr>
        <p:spPr>
          <a:xfrm>
            <a:off x="312054" y="5807200"/>
            <a:ext cx="11567892" cy="437661"/>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Sans séquence de trois </a:t>
            </a:r>
            <a:r>
              <a:rPr lang="fr-FR" sz="2400" b="1" dirty="0" smtClean="0">
                <a:solidFill>
                  <a:schemeClr val="tx1"/>
                </a:solidFill>
              </a:rPr>
              <a:t>cartes, </a:t>
            </a:r>
            <a:r>
              <a:rPr lang="fr-FR" sz="2400" b="1" dirty="0">
                <a:solidFill>
                  <a:schemeClr val="tx1"/>
                </a:solidFill>
              </a:rPr>
              <a:t>on entame de la quatrième meilleure</a:t>
            </a:r>
          </a:p>
        </p:txBody>
      </p:sp>
      <p:sp>
        <p:nvSpPr>
          <p:cNvPr id="27" name="ZoneTexte 26"/>
          <p:cNvSpPr txBox="1"/>
          <p:nvPr/>
        </p:nvSpPr>
        <p:spPr>
          <a:xfrm>
            <a:off x="221438" y="4490927"/>
            <a:ext cx="11558106" cy="461665"/>
          </a:xfrm>
          <a:prstGeom prst="rect">
            <a:avLst/>
          </a:prstGeom>
          <a:noFill/>
        </p:spPr>
        <p:txBody>
          <a:bodyPr wrap="square" rtlCol="0">
            <a:spAutoFit/>
          </a:bodyPr>
          <a:lstStyle/>
          <a:p>
            <a:r>
              <a:rPr lang="fr-FR" sz="2400" dirty="0" smtClean="0"/>
              <a:t>La carte choisie obéit à deux règles de signalisation</a:t>
            </a:r>
            <a:endParaRPr lang="fr-FR" sz="2400" dirty="0"/>
          </a:p>
        </p:txBody>
      </p:sp>
      <p:sp>
        <p:nvSpPr>
          <p:cNvPr id="28" name="ZoneTexte 27"/>
          <p:cNvSpPr txBox="1"/>
          <p:nvPr/>
        </p:nvSpPr>
        <p:spPr>
          <a:xfrm>
            <a:off x="221438" y="5362519"/>
            <a:ext cx="11558106" cy="461665"/>
          </a:xfrm>
          <a:prstGeom prst="rect">
            <a:avLst/>
          </a:prstGeom>
          <a:noFill/>
        </p:spPr>
        <p:txBody>
          <a:bodyPr wrap="square" rtlCol="0">
            <a:spAutoFit/>
          </a:bodyPr>
          <a:lstStyle/>
          <a:p>
            <a:r>
              <a:rPr lang="fr-FR" sz="2400" dirty="0" smtClean="0"/>
              <a:t>Exemples dans les mains 1, 4 et 5 de l’exercice </a:t>
            </a:r>
            <a:endParaRPr lang="fr-FR" sz="2400" dirty="0"/>
          </a:p>
        </p:txBody>
      </p:sp>
      <p:sp>
        <p:nvSpPr>
          <p:cNvPr id="29" name="ZoneTexte 28"/>
          <p:cNvSpPr txBox="1"/>
          <p:nvPr/>
        </p:nvSpPr>
        <p:spPr>
          <a:xfrm>
            <a:off x="221437" y="6231007"/>
            <a:ext cx="11558106" cy="461665"/>
          </a:xfrm>
          <a:prstGeom prst="rect">
            <a:avLst/>
          </a:prstGeom>
          <a:noFill/>
        </p:spPr>
        <p:txBody>
          <a:bodyPr wrap="square" rtlCol="0">
            <a:spAutoFit/>
          </a:bodyPr>
          <a:lstStyle/>
          <a:p>
            <a:r>
              <a:rPr lang="fr-FR" sz="2400" dirty="0" smtClean="0"/>
              <a:t>Exemples dans les mains 2 et 3 de l’exercice </a:t>
            </a:r>
            <a:endParaRPr lang="fr-FR" sz="2400" dirty="0"/>
          </a:p>
        </p:txBody>
      </p:sp>
    </p:spTree>
    <p:extLst>
      <p:ext uri="{BB962C8B-B14F-4D97-AF65-F5344CB8AC3E}">
        <p14:creationId xmlns:p14="http://schemas.microsoft.com/office/powerpoint/2010/main" val="1052122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p:cTn id="24" dur="500" fill="hold"/>
                                        <p:tgtEl>
                                          <p:spTgt spid="22"/>
                                        </p:tgtEl>
                                        <p:attrNameLst>
                                          <p:attrName>ppt_w</p:attrName>
                                        </p:attrNameLst>
                                      </p:cBhvr>
                                      <p:tavLst>
                                        <p:tav tm="0">
                                          <p:val>
                                            <p:fltVal val="0"/>
                                          </p:val>
                                        </p:tav>
                                        <p:tav tm="100000">
                                          <p:val>
                                            <p:strVal val="#ppt_w"/>
                                          </p:val>
                                        </p:tav>
                                      </p:tavLst>
                                    </p:anim>
                                    <p:anim calcmode="lin" valueType="num">
                                      <p:cBhvr>
                                        <p:cTn id="25" dur="500" fill="hold"/>
                                        <p:tgtEl>
                                          <p:spTgt spid="22"/>
                                        </p:tgtEl>
                                        <p:attrNameLst>
                                          <p:attrName>ppt_h</p:attrName>
                                        </p:attrNameLst>
                                      </p:cBhvr>
                                      <p:tavLst>
                                        <p:tav tm="0">
                                          <p:val>
                                            <p:fltVal val="0"/>
                                          </p:val>
                                        </p:tav>
                                        <p:tav tm="100000">
                                          <p:val>
                                            <p:strVal val="#ppt_h"/>
                                          </p:val>
                                        </p:tav>
                                      </p:tavLst>
                                    </p:anim>
                                    <p:animEffect transition="in" filter="fade">
                                      <p:cBhvr>
                                        <p:cTn id="26" dur="500"/>
                                        <p:tgtEl>
                                          <p:spTgt spid="22"/>
                                        </p:tgtEl>
                                      </p:cBhvr>
                                    </p:animEffect>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barn(inVertical)">
                                      <p:cBhvr>
                                        <p:cTn id="31" dur="500"/>
                                        <p:tgtEl>
                                          <p:spTgt spid="12"/>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childTnLst>
                                </p:cTn>
                              </p:par>
                            </p:childTnLst>
                          </p:cTn>
                        </p:par>
                      </p:childTnLst>
                    </p:cTn>
                  </p:par>
                  <p:par>
                    <p:cTn id="39" fill="hold">
                      <p:stCondLst>
                        <p:cond delay="indefinite"/>
                      </p:stCondLst>
                      <p:childTnLst>
                        <p:par>
                          <p:cTn id="40" fill="hold">
                            <p:stCondLst>
                              <p:cond delay="0"/>
                            </p:stCondLst>
                            <p:childTnLst>
                              <p:par>
                                <p:cTn id="41" presetID="16" presetClass="entr" presetSubtype="21" fill="hold" grpId="0" nodeType="click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barn(inVertical)">
                                      <p:cBhvr>
                                        <p:cTn id="43" dur="500"/>
                                        <p:tgtEl>
                                          <p:spTgt spid="17"/>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grpId="0" nodeType="clickEffect">
                                  <p:stCondLst>
                                    <p:cond delay="0"/>
                                  </p:stCondLst>
                                  <p:childTnLst>
                                    <p:set>
                                      <p:cBhvr>
                                        <p:cTn id="47" dur="1" fill="hold">
                                          <p:stCondLst>
                                            <p:cond delay="0"/>
                                          </p:stCondLst>
                                        </p:cTn>
                                        <p:tgtEl>
                                          <p:spTgt spid="9"/>
                                        </p:tgtEl>
                                        <p:attrNameLst>
                                          <p:attrName>style.visibility</p:attrName>
                                        </p:attrNameLst>
                                      </p:cBhvr>
                                      <p:to>
                                        <p:strVal val="visible"/>
                                      </p:to>
                                    </p:set>
                                    <p:anim calcmode="lin" valueType="num">
                                      <p:cBhvr>
                                        <p:cTn id="48" dur="500" fill="hold"/>
                                        <p:tgtEl>
                                          <p:spTgt spid="9"/>
                                        </p:tgtEl>
                                        <p:attrNameLst>
                                          <p:attrName>ppt_w</p:attrName>
                                        </p:attrNameLst>
                                      </p:cBhvr>
                                      <p:tavLst>
                                        <p:tav tm="0">
                                          <p:val>
                                            <p:fltVal val="0"/>
                                          </p:val>
                                        </p:tav>
                                        <p:tav tm="100000">
                                          <p:val>
                                            <p:strVal val="#ppt_w"/>
                                          </p:val>
                                        </p:tav>
                                      </p:tavLst>
                                    </p:anim>
                                    <p:anim calcmode="lin" valueType="num">
                                      <p:cBhvr>
                                        <p:cTn id="49" dur="500" fill="hold"/>
                                        <p:tgtEl>
                                          <p:spTgt spid="9"/>
                                        </p:tgtEl>
                                        <p:attrNameLst>
                                          <p:attrName>ppt_h</p:attrName>
                                        </p:attrNameLst>
                                      </p:cBhvr>
                                      <p:tavLst>
                                        <p:tav tm="0">
                                          <p:val>
                                            <p:fltVal val="0"/>
                                          </p:val>
                                        </p:tav>
                                        <p:tav tm="100000">
                                          <p:val>
                                            <p:strVal val="#ppt_h"/>
                                          </p:val>
                                        </p:tav>
                                      </p:tavLst>
                                    </p:anim>
                                    <p:animEffect transition="in" filter="fade">
                                      <p:cBhvr>
                                        <p:cTn id="50" dur="500"/>
                                        <p:tgtEl>
                                          <p:spTgt spid="9"/>
                                        </p:tgtEl>
                                      </p:cBhvr>
                                    </p:animEffect>
                                  </p:childTnLst>
                                </p:cTn>
                              </p:par>
                            </p:childTnLst>
                          </p:cTn>
                        </p:par>
                      </p:childTnLst>
                    </p:cTn>
                  </p:par>
                  <p:par>
                    <p:cTn id="51" fill="hold">
                      <p:stCondLst>
                        <p:cond delay="indefinite"/>
                      </p:stCondLst>
                      <p:childTnLst>
                        <p:par>
                          <p:cTn id="52" fill="hold">
                            <p:stCondLst>
                              <p:cond delay="0"/>
                            </p:stCondLst>
                            <p:childTnLst>
                              <p:par>
                                <p:cTn id="53" presetID="16" presetClass="entr" presetSubtype="21" fill="hold" grpId="0" nodeType="click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barn(inVertical)">
                                      <p:cBhvr>
                                        <p:cTn id="55" dur="500"/>
                                        <p:tgtEl>
                                          <p:spTgt spid="13"/>
                                        </p:tgtEl>
                                      </p:cBhvr>
                                    </p:animEffect>
                                  </p:childTnLst>
                                </p:cTn>
                              </p:par>
                            </p:childTnLst>
                          </p:cTn>
                        </p:par>
                      </p:childTnLst>
                    </p:cTn>
                  </p:par>
                  <p:par>
                    <p:cTn id="56" fill="hold">
                      <p:stCondLst>
                        <p:cond delay="indefinite"/>
                      </p:stCondLst>
                      <p:childTnLst>
                        <p:par>
                          <p:cTn id="57" fill="hold">
                            <p:stCondLst>
                              <p:cond delay="0"/>
                            </p:stCondLst>
                            <p:childTnLst>
                              <p:par>
                                <p:cTn id="58" presetID="16" presetClass="entr" presetSubtype="21" fill="hold" grpId="0" nodeType="click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barn(inVertical)">
                                      <p:cBhvr>
                                        <p:cTn id="60" dur="500"/>
                                        <p:tgtEl>
                                          <p:spTgt spid="18"/>
                                        </p:tgtEl>
                                      </p:cBhvr>
                                    </p:animEffect>
                                  </p:childTnLst>
                                </p:cTn>
                              </p:par>
                            </p:childTnLst>
                          </p:cTn>
                        </p:par>
                      </p:childTnLst>
                    </p:cTn>
                  </p:par>
                  <p:par>
                    <p:cTn id="61" fill="hold">
                      <p:stCondLst>
                        <p:cond delay="indefinite"/>
                      </p:stCondLst>
                      <p:childTnLst>
                        <p:par>
                          <p:cTn id="62" fill="hold">
                            <p:stCondLst>
                              <p:cond delay="0"/>
                            </p:stCondLst>
                            <p:childTnLst>
                              <p:par>
                                <p:cTn id="63" presetID="53" presetClass="entr" presetSubtype="16" fill="hold" grpId="0" nodeType="clickEffect">
                                  <p:stCondLst>
                                    <p:cond delay="0"/>
                                  </p:stCondLst>
                                  <p:childTnLst>
                                    <p:set>
                                      <p:cBhvr>
                                        <p:cTn id="64" dur="1" fill="hold">
                                          <p:stCondLst>
                                            <p:cond delay="0"/>
                                          </p:stCondLst>
                                        </p:cTn>
                                        <p:tgtEl>
                                          <p:spTgt spid="8"/>
                                        </p:tgtEl>
                                        <p:attrNameLst>
                                          <p:attrName>style.visibility</p:attrName>
                                        </p:attrNameLst>
                                      </p:cBhvr>
                                      <p:to>
                                        <p:strVal val="visible"/>
                                      </p:to>
                                    </p:set>
                                    <p:anim calcmode="lin" valueType="num">
                                      <p:cBhvr>
                                        <p:cTn id="65" dur="500" fill="hold"/>
                                        <p:tgtEl>
                                          <p:spTgt spid="8"/>
                                        </p:tgtEl>
                                        <p:attrNameLst>
                                          <p:attrName>ppt_w</p:attrName>
                                        </p:attrNameLst>
                                      </p:cBhvr>
                                      <p:tavLst>
                                        <p:tav tm="0">
                                          <p:val>
                                            <p:fltVal val="0"/>
                                          </p:val>
                                        </p:tav>
                                        <p:tav tm="100000">
                                          <p:val>
                                            <p:strVal val="#ppt_w"/>
                                          </p:val>
                                        </p:tav>
                                      </p:tavLst>
                                    </p:anim>
                                    <p:anim calcmode="lin" valueType="num">
                                      <p:cBhvr>
                                        <p:cTn id="66" dur="500" fill="hold"/>
                                        <p:tgtEl>
                                          <p:spTgt spid="8"/>
                                        </p:tgtEl>
                                        <p:attrNameLst>
                                          <p:attrName>ppt_h</p:attrName>
                                        </p:attrNameLst>
                                      </p:cBhvr>
                                      <p:tavLst>
                                        <p:tav tm="0">
                                          <p:val>
                                            <p:fltVal val="0"/>
                                          </p:val>
                                        </p:tav>
                                        <p:tav tm="100000">
                                          <p:val>
                                            <p:strVal val="#ppt_h"/>
                                          </p:val>
                                        </p:tav>
                                      </p:tavLst>
                                    </p:anim>
                                    <p:animEffect transition="in" filter="fade">
                                      <p:cBhvr>
                                        <p:cTn id="67" dur="500"/>
                                        <p:tgtEl>
                                          <p:spTgt spid="8"/>
                                        </p:tgtEl>
                                      </p:cBhvr>
                                    </p:animEffect>
                                  </p:childTnLst>
                                </p:cTn>
                              </p:par>
                            </p:childTnLst>
                          </p:cTn>
                        </p:par>
                      </p:childTnLst>
                    </p:cTn>
                  </p:par>
                  <p:par>
                    <p:cTn id="68" fill="hold">
                      <p:stCondLst>
                        <p:cond delay="indefinite"/>
                      </p:stCondLst>
                      <p:childTnLst>
                        <p:par>
                          <p:cTn id="69" fill="hold">
                            <p:stCondLst>
                              <p:cond delay="0"/>
                            </p:stCondLst>
                            <p:childTnLst>
                              <p:par>
                                <p:cTn id="70" presetID="16" presetClass="entr" presetSubtype="21" fill="hold" grpId="0" nodeType="click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barn(inVertical)">
                                      <p:cBhvr>
                                        <p:cTn id="72" dur="500"/>
                                        <p:tgtEl>
                                          <p:spTgt spid="14"/>
                                        </p:tgtEl>
                                      </p:cBhvr>
                                    </p:animEffect>
                                  </p:childTnLst>
                                </p:cTn>
                              </p:par>
                            </p:childTnLst>
                          </p:cTn>
                        </p:par>
                      </p:childTnLst>
                    </p:cTn>
                  </p:par>
                  <p:par>
                    <p:cTn id="73" fill="hold">
                      <p:stCondLst>
                        <p:cond delay="indefinite"/>
                      </p:stCondLst>
                      <p:childTnLst>
                        <p:par>
                          <p:cTn id="74" fill="hold">
                            <p:stCondLst>
                              <p:cond delay="0"/>
                            </p:stCondLst>
                            <p:childTnLst>
                              <p:par>
                                <p:cTn id="75" presetID="16" presetClass="entr" presetSubtype="21" fill="hold" grpId="0" nodeType="clickEffect">
                                  <p:stCondLst>
                                    <p:cond delay="0"/>
                                  </p:stCondLst>
                                  <p:childTnLst>
                                    <p:set>
                                      <p:cBhvr>
                                        <p:cTn id="76" dur="1" fill="hold">
                                          <p:stCondLst>
                                            <p:cond delay="0"/>
                                          </p:stCondLst>
                                        </p:cTn>
                                        <p:tgtEl>
                                          <p:spTgt spid="19"/>
                                        </p:tgtEl>
                                        <p:attrNameLst>
                                          <p:attrName>style.visibility</p:attrName>
                                        </p:attrNameLst>
                                      </p:cBhvr>
                                      <p:to>
                                        <p:strVal val="visible"/>
                                      </p:to>
                                    </p:set>
                                    <p:animEffect transition="in" filter="barn(inVertical)">
                                      <p:cBhvr>
                                        <p:cTn id="77" dur="500"/>
                                        <p:tgtEl>
                                          <p:spTgt spid="19"/>
                                        </p:tgtEl>
                                      </p:cBhvr>
                                    </p:animEffect>
                                  </p:childTnLst>
                                </p:cTn>
                              </p:par>
                            </p:childTnLst>
                          </p:cTn>
                        </p:par>
                      </p:childTnLst>
                    </p:cTn>
                  </p:par>
                  <p:par>
                    <p:cTn id="78" fill="hold">
                      <p:stCondLst>
                        <p:cond delay="indefinite"/>
                      </p:stCondLst>
                      <p:childTnLst>
                        <p:par>
                          <p:cTn id="79" fill="hold">
                            <p:stCondLst>
                              <p:cond delay="0"/>
                            </p:stCondLst>
                            <p:childTnLst>
                              <p:par>
                                <p:cTn id="80" presetID="53" presetClass="entr" presetSubtype="16" fill="hold" grpId="0" nodeType="clickEffect">
                                  <p:stCondLst>
                                    <p:cond delay="0"/>
                                  </p:stCondLst>
                                  <p:childTnLst>
                                    <p:set>
                                      <p:cBhvr>
                                        <p:cTn id="81" dur="1" fill="hold">
                                          <p:stCondLst>
                                            <p:cond delay="0"/>
                                          </p:stCondLst>
                                        </p:cTn>
                                        <p:tgtEl>
                                          <p:spTgt spid="6"/>
                                        </p:tgtEl>
                                        <p:attrNameLst>
                                          <p:attrName>style.visibility</p:attrName>
                                        </p:attrNameLst>
                                      </p:cBhvr>
                                      <p:to>
                                        <p:strVal val="visible"/>
                                      </p:to>
                                    </p:set>
                                    <p:anim calcmode="lin" valueType="num">
                                      <p:cBhvr>
                                        <p:cTn id="82" dur="500" fill="hold"/>
                                        <p:tgtEl>
                                          <p:spTgt spid="6"/>
                                        </p:tgtEl>
                                        <p:attrNameLst>
                                          <p:attrName>ppt_w</p:attrName>
                                        </p:attrNameLst>
                                      </p:cBhvr>
                                      <p:tavLst>
                                        <p:tav tm="0">
                                          <p:val>
                                            <p:fltVal val="0"/>
                                          </p:val>
                                        </p:tav>
                                        <p:tav tm="100000">
                                          <p:val>
                                            <p:strVal val="#ppt_w"/>
                                          </p:val>
                                        </p:tav>
                                      </p:tavLst>
                                    </p:anim>
                                    <p:anim calcmode="lin" valueType="num">
                                      <p:cBhvr>
                                        <p:cTn id="83" dur="500" fill="hold"/>
                                        <p:tgtEl>
                                          <p:spTgt spid="6"/>
                                        </p:tgtEl>
                                        <p:attrNameLst>
                                          <p:attrName>ppt_h</p:attrName>
                                        </p:attrNameLst>
                                      </p:cBhvr>
                                      <p:tavLst>
                                        <p:tav tm="0">
                                          <p:val>
                                            <p:fltVal val="0"/>
                                          </p:val>
                                        </p:tav>
                                        <p:tav tm="100000">
                                          <p:val>
                                            <p:strVal val="#ppt_h"/>
                                          </p:val>
                                        </p:tav>
                                      </p:tavLst>
                                    </p:anim>
                                    <p:animEffect transition="in" filter="fade">
                                      <p:cBhvr>
                                        <p:cTn id="84" dur="500"/>
                                        <p:tgtEl>
                                          <p:spTgt spid="6"/>
                                        </p:tgtEl>
                                      </p:cBhvr>
                                    </p:animEffect>
                                  </p:childTnLst>
                                </p:cTn>
                              </p:par>
                            </p:childTnLst>
                          </p:cTn>
                        </p:par>
                      </p:childTnLst>
                    </p:cTn>
                  </p:par>
                  <p:par>
                    <p:cTn id="85" fill="hold">
                      <p:stCondLst>
                        <p:cond delay="indefinite"/>
                      </p:stCondLst>
                      <p:childTnLst>
                        <p:par>
                          <p:cTn id="86" fill="hold">
                            <p:stCondLst>
                              <p:cond delay="0"/>
                            </p:stCondLst>
                            <p:childTnLst>
                              <p:par>
                                <p:cTn id="87" presetID="16" presetClass="entr" presetSubtype="21" fill="hold" grpId="0" nodeType="clickEffect">
                                  <p:stCondLst>
                                    <p:cond delay="0"/>
                                  </p:stCondLst>
                                  <p:childTnLst>
                                    <p:set>
                                      <p:cBhvr>
                                        <p:cTn id="88" dur="1" fill="hold">
                                          <p:stCondLst>
                                            <p:cond delay="0"/>
                                          </p:stCondLst>
                                        </p:cTn>
                                        <p:tgtEl>
                                          <p:spTgt spid="15"/>
                                        </p:tgtEl>
                                        <p:attrNameLst>
                                          <p:attrName>style.visibility</p:attrName>
                                        </p:attrNameLst>
                                      </p:cBhvr>
                                      <p:to>
                                        <p:strVal val="visible"/>
                                      </p:to>
                                    </p:set>
                                    <p:animEffect transition="in" filter="barn(inVertical)">
                                      <p:cBhvr>
                                        <p:cTn id="89" dur="500"/>
                                        <p:tgtEl>
                                          <p:spTgt spid="15"/>
                                        </p:tgtEl>
                                      </p:cBhvr>
                                    </p:animEffect>
                                  </p:childTnLst>
                                </p:cTn>
                              </p:par>
                            </p:childTnLst>
                          </p:cTn>
                        </p:par>
                      </p:childTnLst>
                    </p:cTn>
                  </p:par>
                  <p:par>
                    <p:cTn id="90" fill="hold">
                      <p:stCondLst>
                        <p:cond delay="indefinite"/>
                      </p:stCondLst>
                      <p:childTnLst>
                        <p:par>
                          <p:cTn id="91" fill="hold">
                            <p:stCondLst>
                              <p:cond delay="0"/>
                            </p:stCondLst>
                            <p:childTnLst>
                              <p:par>
                                <p:cTn id="92" presetID="16" presetClass="entr" presetSubtype="21" fill="hold" grpId="0" nodeType="clickEffect">
                                  <p:stCondLst>
                                    <p:cond delay="0"/>
                                  </p:stCondLst>
                                  <p:childTnLst>
                                    <p:set>
                                      <p:cBhvr>
                                        <p:cTn id="93" dur="1" fill="hold">
                                          <p:stCondLst>
                                            <p:cond delay="0"/>
                                          </p:stCondLst>
                                        </p:cTn>
                                        <p:tgtEl>
                                          <p:spTgt spid="20"/>
                                        </p:tgtEl>
                                        <p:attrNameLst>
                                          <p:attrName>style.visibility</p:attrName>
                                        </p:attrNameLst>
                                      </p:cBhvr>
                                      <p:to>
                                        <p:strVal val="visible"/>
                                      </p:to>
                                    </p:set>
                                    <p:animEffect transition="in" filter="barn(inVertical)">
                                      <p:cBhvr>
                                        <p:cTn id="94" dur="500"/>
                                        <p:tgtEl>
                                          <p:spTgt spid="20"/>
                                        </p:tgtEl>
                                      </p:cBhvr>
                                    </p:animEffect>
                                  </p:childTnLst>
                                </p:cTn>
                              </p:par>
                            </p:childTnLst>
                          </p:cTn>
                        </p:par>
                      </p:childTnLst>
                    </p:cTn>
                  </p:par>
                  <p:par>
                    <p:cTn id="95" fill="hold">
                      <p:stCondLst>
                        <p:cond delay="indefinite"/>
                      </p:stCondLst>
                      <p:childTnLst>
                        <p:par>
                          <p:cTn id="96" fill="hold">
                            <p:stCondLst>
                              <p:cond delay="0"/>
                            </p:stCondLst>
                            <p:childTnLst>
                              <p:par>
                                <p:cTn id="97" presetID="53" presetClass="entr" presetSubtype="16" fill="hold" grpId="0" nodeType="clickEffect">
                                  <p:stCondLst>
                                    <p:cond delay="0"/>
                                  </p:stCondLst>
                                  <p:childTnLst>
                                    <p:set>
                                      <p:cBhvr>
                                        <p:cTn id="98" dur="1" fill="hold">
                                          <p:stCondLst>
                                            <p:cond delay="0"/>
                                          </p:stCondLst>
                                        </p:cTn>
                                        <p:tgtEl>
                                          <p:spTgt spid="7"/>
                                        </p:tgtEl>
                                        <p:attrNameLst>
                                          <p:attrName>style.visibility</p:attrName>
                                        </p:attrNameLst>
                                      </p:cBhvr>
                                      <p:to>
                                        <p:strVal val="visible"/>
                                      </p:to>
                                    </p:set>
                                    <p:anim calcmode="lin" valueType="num">
                                      <p:cBhvr>
                                        <p:cTn id="99" dur="500" fill="hold"/>
                                        <p:tgtEl>
                                          <p:spTgt spid="7"/>
                                        </p:tgtEl>
                                        <p:attrNameLst>
                                          <p:attrName>ppt_w</p:attrName>
                                        </p:attrNameLst>
                                      </p:cBhvr>
                                      <p:tavLst>
                                        <p:tav tm="0">
                                          <p:val>
                                            <p:fltVal val="0"/>
                                          </p:val>
                                        </p:tav>
                                        <p:tav tm="100000">
                                          <p:val>
                                            <p:strVal val="#ppt_w"/>
                                          </p:val>
                                        </p:tav>
                                      </p:tavLst>
                                    </p:anim>
                                    <p:anim calcmode="lin" valueType="num">
                                      <p:cBhvr>
                                        <p:cTn id="100" dur="500" fill="hold"/>
                                        <p:tgtEl>
                                          <p:spTgt spid="7"/>
                                        </p:tgtEl>
                                        <p:attrNameLst>
                                          <p:attrName>ppt_h</p:attrName>
                                        </p:attrNameLst>
                                      </p:cBhvr>
                                      <p:tavLst>
                                        <p:tav tm="0">
                                          <p:val>
                                            <p:fltVal val="0"/>
                                          </p:val>
                                        </p:tav>
                                        <p:tav tm="100000">
                                          <p:val>
                                            <p:strVal val="#ppt_h"/>
                                          </p:val>
                                        </p:tav>
                                      </p:tavLst>
                                    </p:anim>
                                    <p:animEffect transition="in" filter="fade">
                                      <p:cBhvr>
                                        <p:cTn id="101" dur="500"/>
                                        <p:tgtEl>
                                          <p:spTgt spid="7"/>
                                        </p:tgtEl>
                                      </p:cBhvr>
                                    </p:animEffect>
                                  </p:childTnLst>
                                </p:cTn>
                              </p:par>
                            </p:childTnLst>
                          </p:cTn>
                        </p:par>
                      </p:childTnLst>
                    </p:cTn>
                  </p:par>
                  <p:par>
                    <p:cTn id="102" fill="hold">
                      <p:stCondLst>
                        <p:cond delay="indefinite"/>
                      </p:stCondLst>
                      <p:childTnLst>
                        <p:par>
                          <p:cTn id="103" fill="hold">
                            <p:stCondLst>
                              <p:cond delay="0"/>
                            </p:stCondLst>
                            <p:childTnLst>
                              <p:par>
                                <p:cTn id="104" presetID="16" presetClass="entr" presetSubtype="21" fill="hold" grpId="0" nodeType="clickEffect">
                                  <p:stCondLst>
                                    <p:cond delay="0"/>
                                  </p:stCondLst>
                                  <p:childTnLst>
                                    <p:set>
                                      <p:cBhvr>
                                        <p:cTn id="105" dur="1" fill="hold">
                                          <p:stCondLst>
                                            <p:cond delay="0"/>
                                          </p:stCondLst>
                                        </p:cTn>
                                        <p:tgtEl>
                                          <p:spTgt spid="16"/>
                                        </p:tgtEl>
                                        <p:attrNameLst>
                                          <p:attrName>style.visibility</p:attrName>
                                        </p:attrNameLst>
                                      </p:cBhvr>
                                      <p:to>
                                        <p:strVal val="visible"/>
                                      </p:to>
                                    </p:set>
                                    <p:animEffect transition="in" filter="barn(inVertical)">
                                      <p:cBhvr>
                                        <p:cTn id="106" dur="500"/>
                                        <p:tgtEl>
                                          <p:spTgt spid="16"/>
                                        </p:tgtEl>
                                      </p:cBhvr>
                                    </p:animEffect>
                                  </p:childTnLst>
                                </p:cTn>
                              </p:par>
                            </p:childTnLst>
                          </p:cTn>
                        </p:par>
                      </p:childTnLst>
                    </p:cTn>
                  </p:par>
                  <p:par>
                    <p:cTn id="107" fill="hold">
                      <p:stCondLst>
                        <p:cond delay="indefinite"/>
                      </p:stCondLst>
                      <p:childTnLst>
                        <p:par>
                          <p:cTn id="108" fill="hold">
                            <p:stCondLst>
                              <p:cond delay="0"/>
                            </p:stCondLst>
                            <p:childTnLst>
                              <p:par>
                                <p:cTn id="109" presetID="16" presetClass="entr" presetSubtype="21" fill="hold" grpId="0" nodeType="clickEffect">
                                  <p:stCondLst>
                                    <p:cond delay="0"/>
                                  </p:stCondLst>
                                  <p:childTnLst>
                                    <p:set>
                                      <p:cBhvr>
                                        <p:cTn id="110" dur="1" fill="hold">
                                          <p:stCondLst>
                                            <p:cond delay="0"/>
                                          </p:stCondLst>
                                        </p:cTn>
                                        <p:tgtEl>
                                          <p:spTgt spid="21"/>
                                        </p:tgtEl>
                                        <p:attrNameLst>
                                          <p:attrName>style.visibility</p:attrName>
                                        </p:attrNameLst>
                                      </p:cBhvr>
                                      <p:to>
                                        <p:strVal val="visible"/>
                                      </p:to>
                                    </p:set>
                                    <p:animEffect transition="in" filter="barn(inVertical)">
                                      <p:cBhvr>
                                        <p:cTn id="111" dur="500"/>
                                        <p:tgtEl>
                                          <p:spTgt spid="21"/>
                                        </p:tgtEl>
                                      </p:cBhvr>
                                    </p:animEffect>
                                  </p:childTnLst>
                                </p:cTn>
                              </p:par>
                            </p:childTnLst>
                          </p:cTn>
                        </p:par>
                      </p:childTnLst>
                    </p:cTn>
                  </p:par>
                  <p:par>
                    <p:cTn id="112" fill="hold">
                      <p:stCondLst>
                        <p:cond delay="indefinite"/>
                      </p:stCondLst>
                      <p:childTnLst>
                        <p:par>
                          <p:cTn id="113" fill="hold">
                            <p:stCondLst>
                              <p:cond delay="0"/>
                            </p:stCondLst>
                            <p:childTnLst>
                              <p:par>
                                <p:cTn id="114" presetID="53" presetClass="entr" presetSubtype="16" fill="hold" grpId="0" nodeType="clickEffect">
                                  <p:stCondLst>
                                    <p:cond delay="0"/>
                                  </p:stCondLst>
                                  <p:childTnLst>
                                    <p:set>
                                      <p:cBhvr>
                                        <p:cTn id="115" dur="1" fill="hold">
                                          <p:stCondLst>
                                            <p:cond delay="0"/>
                                          </p:stCondLst>
                                        </p:cTn>
                                        <p:tgtEl>
                                          <p:spTgt spid="24"/>
                                        </p:tgtEl>
                                        <p:attrNameLst>
                                          <p:attrName>style.visibility</p:attrName>
                                        </p:attrNameLst>
                                      </p:cBhvr>
                                      <p:to>
                                        <p:strVal val="visible"/>
                                      </p:to>
                                    </p:set>
                                    <p:anim calcmode="lin" valueType="num">
                                      <p:cBhvr>
                                        <p:cTn id="116" dur="500" fill="hold"/>
                                        <p:tgtEl>
                                          <p:spTgt spid="24"/>
                                        </p:tgtEl>
                                        <p:attrNameLst>
                                          <p:attrName>ppt_w</p:attrName>
                                        </p:attrNameLst>
                                      </p:cBhvr>
                                      <p:tavLst>
                                        <p:tav tm="0">
                                          <p:val>
                                            <p:fltVal val="0"/>
                                          </p:val>
                                        </p:tav>
                                        <p:tav tm="100000">
                                          <p:val>
                                            <p:strVal val="#ppt_w"/>
                                          </p:val>
                                        </p:tav>
                                      </p:tavLst>
                                    </p:anim>
                                    <p:anim calcmode="lin" valueType="num">
                                      <p:cBhvr>
                                        <p:cTn id="117" dur="500" fill="hold"/>
                                        <p:tgtEl>
                                          <p:spTgt spid="24"/>
                                        </p:tgtEl>
                                        <p:attrNameLst>
                                          <p:attrName>ppt_h</p:attrName>
                                        </p:attrNameLst>
                                      </p:cBhvr>
                                      <p:tavLst>
                                        <p:tav tm="0">
                                          <p:val>
                                            <p:fltVal val="0"/>
                                          </p:val>
                                        </p:tav>
                                        <p:tav tm="100000">
                                          <p:val>
                                            <p:strVal val="#ppt_h"/>
                                          </p:val>
                                        </p:tav>
                                      </p:tavLst>
                                    </p:anim>
                                    <p:animEffect transition="in" filter="fade">
                                      <p:cBhvr>
                                        <p:cTn id="118" dur="500"/>
                                        <p:tgtEl>
                                          <p:spTgt spid="24"/>
                                        </p:tgtEl>
                                      </p:cBhvr>
                                    </p:animEffec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nodeType="clickEffect">
                                  <p:stCondLst>
                                    <p:cond delay="0"/>
                                  </p:stCondLst>
                                  <p:childTnLst>
                                    <p:set>
                                      <p:cBhvr>
                                        <p:cTn id="122" dur="1" fill="hold">
                                          <p:stCondLst>
                                            <p:cond delay="0"/>
                                          </p:stCondLst>
                                        </p:cTn>
                                        <p:tgtEl>
                                          <p:spTgt spid="27">
                                            <p:txEl>
                                              <p:pRg st="0" end="0"/>
                                            </p:txEl>
                                          </p:spTgt>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53" presetClass="entr" presetSubtype="16" fill="hold" grpId="0" nodeType="clickEffect">
                                  <p:stCondLst>
                                    <p:cond delay="0"/>
                                  </p:stCondLst>
                                  <p:childTnLst>
                                    <p:set>
                                      <p:cBhvr>
                                        <p:cTn id="126" dur="1" fill="hold">
                                          <p:stCondLst>
                                            <p:cond delay="0"/>
                                          </p:stCondLst>
                                        </p:cTn>
                                        <p:tgtEl>
                                          <p:spTgt spid="25"/>
                                        </p:tgtEl>
                                        <p:attrNameLst>
                                          <p:attrName>style.visibility</p:attrName>
                                        </p:attrNameLst>
                                      </p:cBhvr>
                                      <p:to>
                                        <p:strVal val="visible"/>
                                      </p:to>
                                    </p:set>
                                    <p:anim calcmode="lin" valueType="num">
                                      <p:cBhvr>
                                        <p:cTn id="127" dur="500" fill="hold"/>
                                        <p:tgtEl>
                                          <p:spTgt spid="25"/>
                                        </p:tgtEl>
                                        <p:attrNameLst>
                                          <p:attrName>ppt_w</p:attrName>
                                        </p:attrNameLst>
                                      </p:cBhvr>
                                      <p:tavLst>
                                        <p:tav tm="0">
                                          <p:val>
                                            <p:fltVal val="0"/>
                                          </p:val>
                                        </p:tav>
                                        <p:tav tm="100000">
                                          <p:val>
                                            <p:strVal val="#ppt_w"/>
                                          </p:val>
                                        </p:tav>
                                      </p:tavLst>
                                    </p:anim>
                                    <p:anim calcmode="lin" valueType="num">
                                      <p:cBhvr>
                                        <p:cTn id="128" dur="500" fill="hold"/>
                                        <p:tgtEl>
                                          <p:spTgt spid="25"/>
                                        </p:tgtEl>
                                        <p:attrNameLst>
                                          <p:attrName>ppt_h</p:attrName>
                                        </p:attrNameLst>
                                      </p:cBhvr>
                                      <p:tavLst>
                                        <p:tav tm="0">
                                          <p:val>
                                            <p:fltVal val="0"/>
                                          </p:val>
                                        </p:tav>
                                        <p:tav tm="100000">
                                          <p:val>
                                            <p:strVal val="#ppt_h"/>
                                          </p:val>
                                        </p:tav>
                                      </p:tavLst>
                                    </p:anim>
                                    <p:animEffect transition="in" filter="fade">
                                      <p:cBhvr>
                                        <p:cTn id="129" dur="500"/>
                                        <p:tgtEl>
                                          <p:spTgt spid="25"/>
                                        </p:tgtEl>
                                      </p:cBhvr>
                                    </p:animEffect>
                                  </p:childTnLst>
                                </p:cTn>
                              </p:par>
                            </p:childTnLst>
                          </p:cTn>
                        </p:par>
                      </p:childTnLst>
                    </p:cTn>
                  </p:par>
                  <p:par>
                    <p:cTn id="130" fill="hold">
                      <p:stCondLst>
                        <p:cond delay="indefinite"/>
                      </p:stCondLst>
                      <p:childTnLst>
                        <p:par>
                          <p:cTn id="131" fill="hold">
                            <p:stCondLst>
                              <p:cond delay="0"/>
                            </p:stCondLst>
                            <p:childTnLst>
                              <p:par>
                                <p:cTn id="132" presetID="1" presetClass="entr" presetSubtype="0" fill="hold" nodeType="clickEffect">
                                  <p:stCondLst>
                                    <p:cond delay="0"/>
                                  </p:stCondLst>
                                  <p:childTnLst>
                                    <p:set>
                                      <p:cBhvr>
                                        <p:cTn id="133" dur="1" fill="hold">
                                          <p:stCondLst>
                                            <p:cond delay="0"/>
                                          </p:stCondLst>
                                        </p:cTn>
                                        <p:tgtEl>
                                          <p:spTgt spid="28">
                                            <p:txEl>
                                              <p:pRg st="0" end="0"/>
                                            </p:txEl>
                                          </p:spTgt>
                                        </p:tgtEl>
                                        <p:attrNameLst>
                                          <p:attrName>style.visibility</p:attrName>
                                        </p:attrNameLst>
                                      </p:cBhvr>
                                      <p:to>
                                        <p:strVal val="visible"/>
                                      </p:to>
                                    </p:set>
                                  </p:childTnLst>
                                </p:cTn>
                              </p:par>
                            </p:childTnLst>
                          </p:cTn>
                        </p:par>
                      </p:childTnLst>
                    </p:cTn>
                  </p:par>
                  <p:par>
                    <p:cTn id="134" fill="hold">
                      <p:stCondLst>
                        <p:cond delay="indefinite"/>
                      </p:stCondLst>
                      <p:childTnLst>
                        <p:par>
                          <p:cTn id="135" fill="hold">
                            <p:stCondLst>
                              <p:cond delay="0"/>
                            </p:stCondLst>
                            <p:childTnLst>
                              <p:par>
                                <p:cTn id="136" presetID="53" presetClass="entr" presetSubtype="16" fill="hold" grpId="0" nodeType="clickEffect">
                                  <p:stCondLst>
                                    <p:cond delay="0"/>
                                  </p:stCondLst>
                                  <p:childTnLst>
                                    <p:set>
                                      <p:cBhvr>
                                        <p:cTn id="137" dur="1" fill="hold">
                                          <p:stCondLst>
                                            <p:cond delay="0"/>
                                          </p:stCondLst>
                                        </p:cTn>
                                        <p:tgtEl>
                                          <p:spTgt spid="26"/>
                                        </p:tgtEl>
                                        <p:attrNameLst>
                                          <p:attrName>style.visibility</p:attrName>
                                        </p:attrNameLst>
                                      </p:cBhvr>
                                      <p:to>
                                        <p:strVal val="visible"/>
                                      </p:to>
                                    </p:set>
                                    <p:anim calcmode="lin" valueType="num">
                                      <p:cBhvr>
                                        <p:cTn id="138" dur="500" fill="hold"/>
                                        <p:tgtEl>
                                          <p:spTgt spid="26"/>
                                        </p:tgtEl>
                                        <p:attrNameLst>
                                          <p:attrName>ppt_w</p:attrName>
                                        </p:attrNameLst>
                                      </p:cBhvr>
                                      <p:tavLst>
                                        <p:tav tm="0">
                                          <p:val>
                                            <p:fltVal val="0"/>
                                          </p:val>
                                        </p:tav>
                                        <p:tav tm="100000">
                                          <p:val>
                                            <p:strVal val="#ppt_w"/>
                                          </p:val>
                                        </p:tav>
                                      </p:tavLst>
                                    </p:anim>
                                    <p:anim calcmode="lin" valueType="num">
                                      <p:cBhvr>
                                        <p:cTn id="139" dur="500" fill="hold"/>
                                        <p:tgtEl>
                                          <p:spTgt spid="26"/>
                                        </p:tgtEl>
                                        <p:attrNameLst>
                                          <p:attrName>ppt_h</p:attrName>
                                        </p:attrNameLst>
                                      </p:cBhvr>
                                      <p:tavLst>
                                        <p:tav tm="0">
                                          <p:val>
                                            <p:fltVal val="0"/>
                                          </p:val>
                                        </p:tav>
                                        <p:tav tm="100000">
                                          <p:val>
                                            <p:strVal val="#ppt_h"/>
                                          </p:val>
                                        </p:tav>
                                      </p:tavLst>
                                    </p:anim>
                                    <p:animEffect transition="in" filter="fade">
                                      <p:cBhvr>
                                        <p:cTn id="140" dur="500"/>
                                        <p:tgtEl>
                                          <p:spTgt spid="26"/>
                                        </p:tgtEl>
                                      </p:cBhvr>
                                    </p:animEffect>
                                  </p:childTnLst>
                                </p:cTn>
                              </p:par>
                            </p:childTnLst>
                          </p:cTn>
                        </p:par>
                      </p:childTnLst>
                    </p:cTn>
                  </p:par>
                  <p:par>
                    <p:cTn id="141" fill="hold">
                      <p:stCondLst>
                        <p:cond delay="indefinite"/>
                      </p:stCondLst>
                      <p:childTnLst>
                        <p:par>
                          <p:cTn id="142" fill="hold">
                            <p:stCondLst>
                              <p:cond delay="0"/>
                            </p:stCondLst>
                            <p:childTnLst>
                              <p:par>
                                <p:cTn id="143" presetID="1" presetClass="entr" presetSubtype="0" fill="hold" nodeType="clickEffect">
                                  <p:stCondLst>
                                    <p:cond delay="0"/>
                                  </p:stCondLst>
                                  <p:childTnLst>
                                    <p:set>
                                      <p:cBhvr>
                                        <p:cTn id="144" dur="1" fill="hold">
                                          <p:stCondLst>
                                            <p:cond delay="0"/>
                                          </p:stCondLst>
                                        </p:cTn>
                                        <p:tgtEl>
                                          <p:spTgt spid="2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4</a:t>
            </a:r>
            <a:endParaRPr lang="fr-FR" sz="4000" dirty="0">
              <a:latin typeface="+mn-lt"/>
            </a:endParaRPr>
          </a:p>
        </p:txBody>
      </p:sp>
      <p:sp>
        <p:nvSpPr>
          <p:cNvPr id="3" name="Sous-titre 2"/>
          <p:cNvSpPr>
            <a:spLocks noGrp="1"/>
          </p:cNvSpPr>
          <p:nvPr>
            <p:ph type="subTitle" idx="1"/>
          </p:nvPr>
        </p:nvSpPr>
        <p:spPr>
          <a:xfrm>
            <a:off x="230659" y="848497"/>
            <a:ext cx="11763221" cy="5782961"/>
          </a:xfrm>
        </p:spPr>
        <p:txBody>
          <a:bodyPr/>
          <a:lstStyle/>
          <a:p>
            <a:r>
              <a:rPr lang="fr-FR" b="1" dirty="0" smtClean="0"/>
              <a:t>Action du partenaire de l’</a:t>
            </a:r>
            <a:r>
              <a:rPr lang="fr-FR" b="1" dirty="0" err="1" smtClean="0"/>
              <a:t>entameur</a:t>
            </a:r>
          </a:p>
          <a:p>
            <a:pPr algn="l"/>
            <a:r>
              <a:rPr lang="fr-FR" b="1" dirty="0" smtClean="0"/>
              <a:t>I – L’entame est une quatrième meilleure</a:t>
            </a:r>
            <a:endParaRPr lang="fr-FR" dirty="0" smtClean="0"/>
          </a:p>
          <a:p>
            <a:pPr algn="l"/>
            <a:r>
              <a:rPr lang="fr-FR" dirty="0" smtClean="0"/>
              <a:t>	L’entame d’une quatrième meilleure donne beaucoup moins de renseignements au partenaire que l’entame d’une tête de séquence.</a:t>
            </a:r>
          </a:p>
          <a:p>
            <a:pPr marL="342900" indent="-342900" algn="l">
              <a:buFont typeface="Arial" panose="020B0604020202020204" pitchFamily="34" charset="0"/>
              <a:buChar char="•"/>
            </a:pPr>
            <a:r>
              <a:rPr lang="fr-FR" dirty="0" smtClean="0"/>
              <a:t>Elle promet au moins trois cartes supérieures à la carte entamée</a:t>
            </a:r>
          </a:p>
          <a:p>
            <a:pPr marL="342900" indent="-342900" algn="l">
              <a:buFont typeface="Arial" panose="020B0604020202020204" pitchFamily="34" charset="0"/>
              <a:buChar char="•"/>
            </a:pPr>
            <a:r>
              <a:rPr lang="fr-FR" dirty="0" smtClean="0"/>
              <a:t>Elle dénie une séquence de trois cartes</a:t>
            </a:r>
          </a:p>
          <a:p>
            <a:pPr marL="342900" indent="-342900" algn="l">
              <a:buFont typeface="Arial" panose="020B0604020202020204" pitchFamily="34" charset="0"/>
              <a:buChar char="•"/>
            </a:pPr>
            <a:r>
              <a:rPr lang="fr-FR" dirty="0" smtClean="0"/>
              <a:t>Elle demande au partenaire sa collaboration pour affranchir une ou plusieurs levées dans la couleur entamée.</a:t>
            </a:r>
          </a:p>
          <a:p>
            <a:pPr algn="l"/>
            <a:r>
              <a:rPr lang="fr-FR" sz="1000" dirty="0" smtClean="0"/>
              <a:t>	</a:t>
            </a:r>
            <a:r>
              <a:rPr lang="fr-FR" b="1" dirty="0" smtClean="0"/>
              <a:t>	</a:t>
            </a:r>
            <a:endParaRPr lang="fr-FR" dirty="0">
              <a:solidFill>
                <a:srgbClr val="00B050"/>
              </a:solidFill>
            </a:endParaRPr>
          </a:p>
        </p:txBody>
      </p:sp>
      <p:sp>
        <p:nvSpPr>
          <p:cNvPr id="5" name="ZoneTexte 4"/>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Tree>
    <p:extLst>
      <p:ext uri="{BB962C8B-B14F-4D97-AF65-F5344CB8AC3E}">
        <p14:creationId xmlns:p14="http://schemas.microsoft.com/office/powerpoint/2010/main" val="2427777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4</a:t>
            </a:r>
            <a:endParaRPr lang="fr-FR" sz="4000" dirty="0">
              <a:latin typeface="+mn-lt"/>
            </a:endParaRPr>
          </a:p>
        </p:txBody>
      </p:sp>
      <p:sp>
        <p:nvSpPr>
          <p:cNvPr id="3" name="Sous-titre 2"/>
          <p:cNvSpPr>
            <a:spLocks noGrp="1"/>
          </p:cNvSpPr>
          <p:nvPr>
            <p:ph type="subTitle" idx="1"/>
          </p:nvPr>
        </p:nvSpPr>
        <p:spPr>
          <a:xfrm>
            <a:off x="230659" y="848497"/>
            <a:ext cx="11763221" cy="5782961"/>
          </a:xfrm>
        </p:spPr>
        <p:txBody>
          <a:bodyPr/>
          <a:lstStyle/>
          <a:p>
            <a:r>
              <a:rPr lang="fr-FR" b="1" dirty="0" smtClean="0"/>
              <a:t>Action du partenaire de l’</a:t>
            </a:r>
            <a:r>
              <a:rPr lang="fr-FR" b="1" dirty="0" err="1" smtClean="0"/>
              <a:t>entameur</a:t>
            </a:r>
          </a:p>
          <a:p>
            <a:pPr algn="l"/>
            <a:r>
              <a:rPr lang="fr-FR" b="1" dirty="0" smtClean="0"/>
              <a:t>I – L’entame est une quatrième meilleure</a:t>
            </a:r>
            <a:endParaRPr lang="fr-FR" dirty="0" smtClean="0"/>
          </a:p>
          <a:p>
            <a:pPr algn="l"/>
            <a:r>
              <a:rPr lang="fr-FR" dirty="0" smtClean="0"/>
              <a:t>	</a:t>
            </a:r>
            <a:r>
              <a:rPr lang="fr-FR" b="1" dirty="0" smtClean="0"/>
              <a:t>Exercice 6 : </a:t>
            </a:r>
            <a:r>
              <a:rPr lang="fr-FR" dirty="0" smtClean="0"/>
              <a:t>Est voit la carte d’entame et le mort. Quelle carte doit-il fournir ?</a:t>
            </a:r>
            <a:endParaRPr lang="fr-FR" dirty="0">
              <a:solidFill>
                <a:srgbClr val="00B050"/>
              </a:solidFill>
            </a:endParaRPr>
          </a:p>
        </p:txBody>
      </p:sp>
      <p:sp>
        <p:nvSpPr>
          <p:cNvPr id="5" name="ZoneTexte 4"/>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6" name="Rectangle à coins arrondis 5"/>
          <p:cNvSpPr/>
          <p:nvPr/>
        </p:nvSpPr>
        <p:spPr>
          <a:xfrm>
            <a:off x="330834" y="3071813"/>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……….6…</a:t>
            </a:r>
            <a:endParaRPr lang="fr-FR" dirty="0">
              <a:solidFill>
                <a:schemeClr val="tx1"/>
              </a:solidFill>
            </a:endParaRPr>
          </a:p>
        </p:txBody>
      </p:sp>
      <p:sp>
        <p:nvSpPr>
          <p:cNvPr id="7" name="Rectangle à coins arrondis 6"/>
          <p:cNvSpPr/>
          <p:nvPr/>
        </p:nvSpPr>
        <p:spPr>
          <a:xfrm>
            <a:off x="1530984" y="2759651"/>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8 5 2</a:t>
            </a:r>
            <a:endParaRPr lang="fr-FR" dirty="0">
              <a:solidFill>
                <a:schemeClr val="tx1"/>
              </a:solidFill>
            </a:endParaRPr>
          </a:p>
        </p:txBody>
      </p:sp>
      <p:sp>
        <p:nvSpPr>
          <p:cNvPr id="8" name="Rectangle à coins arrondis 7"/>
          <p:cNvSpPr/>
          <p:nvPr/>
        </p:nvSpPr>
        <p:spPr>
          <a:xfrm>
            <a:off x="2731134" y="3071813"/>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R 9 7</a:t>
            </a:r>
            <a:endParaRPr lang="fr-FR" dirty="0">
              <a:solidFill>
                <a:schemeClr val="tx1"/>
              </a:solidFill>
            </a:endParaRPr>
          </a:p>
        </p:txBody>
      </p:sp>
      <p:sp>
        <p:nvSpPr>
          <p:cNvPr id="9" name="Rectangle à coins arrondis 8"/>
          <p:cNvSpPr/>
          <p:nvPr/>
        </p:nvSpPr>
        <p:spPr>
          <a:xfrm>
            <a:off x="7874394" y="3071813"/>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D V 6 4 3</a:t>
            </a:r>
            <a:endParaRPr lang="fr-FR" dirty="0">
              <a:solidFill>
                <a:schemeClr val="tx1"/>
              </a:solidFill>
            </a:endParaRPr>
          </a:p>
        </p:txBody>
      </p:sp>
      <p:sp>
        <p:nvSpPr>
          <p:cNvPr id="10" name="Rectangle à coins arrondis 9"/>
          <p:cNvSpPr/>
          <p:nvPr/>
        </p:nvSpPr>
        <p:spPr>
          <a:xfrm>
            <a:off x="9074544" y="2759651"/>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8 5 2</a:t>
            </a:r>
            <a:endParaRPr lang="fr-FR" dirty="0">
              <a:solidFill>
                <a:schemeClr val="tx1"/>
              </a:solidFill>
            </a:endParaRPr>
          </a:p>
        </p:txBody>
      </p:sp>
      <p:sp>
        <p:nvSpPr>
          <p:cNvPr id="11" name="Rectangle à coins arrondis 10"/>
          <p:cNvSpPr/>
          <p:nvPr/>
        </p:nvSpPr>
        <p:spPr>
          <a:xfrm>
            <a:off x="10274694" y="3071813"/>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R 9 7</a:t>
            </a:r>
            <a:endParaRPr lang="fr-FR" dirty="0">
              <a:solidFill>
                <a:schemeClr val="tx1"/>
              </a:solidFill>
            </a:endParaRPr>
          </a:p>
        </p:txBody>
      </p:sp>
      <p:sp>
        <p:nvSpPr>
          <p:cNvPr id="12" name="Rectangle à coins arrondis 11"/>
          <p:cNvSpPr/>
          <p:nvPr/>
        </p:nvSpPr>
        <p:spPr>
          <a:xfrm>
            <a:off x="9074544" y="3374451"/>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A 10</a:t>
            </a:r>
            <a:endParaRPr lang="fr-FR" dirty="0">
              <a:solidFill>
                <a:schemeClr val="tx1"/>
              </a:solidFill>
            </a:endParaRPr>
          </a:p>
        </p:txBody>
      </p:sp>
      <p:sp>
        <p:nvSpPr>
          <p:cNvPr id="14" name="Rectangle à coins arrondis 13"/>
          <p:cNvSpPr/>
          <p:nvPr/>
        </p:nvSpPr>
        <p:spPr>
          <a:xfrm>
            <a:off x="1981200" y="3093026"/>
            <a:ext cx="276225" cy="281425"/>
          </a:xfrm>
          <a:prstGeom prst="roundRect">
            <a:avLst/>
          </a:prstGeom>
          <a:ln w="28575"/>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15" name="Rectangle à coins arrondis 14"/>
          <p:cNvSpPr/>
          <p:nvPr/>
        </p:nvSpPr>
        <p:spPr>
          <a:xfrm>
            <a:off x="9524760" y="3093026"/>
            <a:ext cx="276225" cy="281425"/>
          </a:xfrm>
          <a:prstGeom prst="roundRect">
            <a:avLst/>
          </a:prstGeom>
          <a:ln w="28575"/>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16" name="Rectangle à coins arrondis 15"/>
          <p:cNvSpPr/>
          <p:nvPr/>
        </p:nvSpPr>
        <p:spPr>
          <a:xfrm>
            <a:off x="330834" y="4050725"/>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……….5…</a:t>
            </a:r>
            <a:endParaRPr lang="fr-FR" dirty="0">
              <a:solidFill>
                <a:schemeClr val="tx1"/>
              </a:solidFill>
            </a:endParaRPr>
          </a:p>
        </p:txBody>
      </p:sp>
      <p:sp>
        <p:nvSpPr>
          <p:cNvPr id="17" name="Rectangle à coins arrondis 16"/>
          <p:cNvSpPr/>
          <p:nvPr/>
        </p:nvSpPr>
        <p:spPr>
          <a:xfrm>
            <a:off x="1530984" y="3738563"/>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9 7</a:t>
            </a:r>
            <a:endParaRPr lang="fr-FR" dirty="0">
              <a:solidFill>
                <a:schemeClr val="tx1"/>
              </a:solidFill>
            </a:endParaRPr>
          </a:p>
        </p:txBody>
      </p:sp>
      <p:sp>
        <p:nvSpPr>
          <p:cNvPr id="18" name="Rectangle à coins arrondis 17"/>
          <p:cNvSpPr/>
          <p:nvPr/>
        </p:nvSpPr>
        <p:spPr>
          <a:xfrm>
            <a:off x="2731134" y="4050725"/>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D 10 4</a:t>
            </a:r>
            <a:endParaRPr lang="fr-FR" dirty="0">
              <a:solidFill>
                <a:schemeClr val="tx1"/>
              </a:solidFill>
            </a:endParaRPr>
          </a:p>
        </p:txBody>
      </p:sp>
      <p:sp>
        <p:nvSpPr>
          <p:cNvPr id="19" name="Rectangle à coins arrondis 18"/>
          <p:cNvSpPr/>
          <p:nvPr/>
        </p:nvSpPr>
        <p:spPr>
          <a:xfrm>
            <a:off x="7874394" y="4050725"/>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A R 6 5 2</a:t>
            </a:r>
            <a:endParaRPr lang="fr-FR" dirty="0">
              <a:solidFill>
                <a:schemeClr val="tx1"/>
              </a:solidFill>
            </a:endParaRPr>
          </a:p>
        </p:txBody>
      </p:sp>
      <p:sp>
        <p:nvSpPr>
          <p:cNvPr id="20" name="Rectangle à coins arrondis 19"/>
          <p:cNvSpPr/>
          <p:nvPr/>
        </p:nvSpPr>
        <p:spPr>
          <a:xfrm>
            <a:off x="9074544" y="3738563"/>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9 7</a:t>
            </a:r>
            <a:endParaRPr lang="fr-FR" dirty="0">
              <a:solidFill>
                <a:schemeClr val="tx1"/>
              </a:solidFill>
            </a:endParaRPr>
          </a:p>
        </p:txBody>
      </p:sp>
      <p:sp>
        <p:nvSpPr>
          <p:cNvPr id="21" name="Rectangle à coins arrondis 20"/>
          <p:cNvSpPr/>
          <p:nvPr/>
        </p:nvSpPr>
        <p:spPr>
          <a:xfrm>
            <a:off x="10274694" y="4050725"/>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D 10 4</a:t>
            </a:r>
            <a:endParaRPr lang="fr-FR" dirty="0">
              <a:solidFill>
                <a:schemeClr val="tx1"/>
              </a:solidFill>
            </a:endParaRPr>
          </a:p>
        </p:txBody>
      </p:sp>
      <p:sp>
        <p:nvSpPr>
          <p:cNvPr id="22" name="Rectangle à coins arrondis 21"/>
          <p:cNvSpPr/>
          <p:nvPr/>
        </p:nvSpPr>
        <p:spPr>
          <a:xfrm>
            <a:off x="9074544" y="4353363"/>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V 8 3</a:t>
            </a:r>
            <a:endParaRPr lang="fr-FR" dirty="0">
              <a:solidFill>
                <a:schemeClr val="tx1"/>
              </a:solidFill>
            </a:endParaRPr>
          </a:p>
        </p:txBody>
      </p:sp>
      <p:sp>
        <p:nvSpPr>
          <p:cNvPr id="24" name="Rectangle à coins arrondis 23"/>
          <p:cNvSpPr/>
          <p:nvPr/>
        </p:nvSpPr>
        <p:spPr>
          <a:xfrm>
            <a:off x="1981200" y="4071938"/>
            <a:ext cx="276225" cy="281425"/>
          </a:xfrm>
          <a:prstGeom prst="roundRect">
            <a:avLst/>
          </a:prstGeom>
          <a:ln w="28575"/>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25" name="Rectangle à coins arrondis 24"/>
          <p:cNvSpPr/>
          <p:nvPr/>
        </p:nvSpPr>
        <p:spPr>
          <a:xfrm>
            <a:off x="9524760" y="4071938"/>
            <a:ext cx="276225" cy="281425"/>
          </a:xfrm>
          <a:prstGeom prst="roundRect">
            <a:avLst/>
          </a:prstGeom>
          <a:ln w="28575"/>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26" name="Rectangle à coins arrondis 25"/>
          <p:cNvSpPr/>
          <p:nvPr/>
        </p:nvSpPr>
        <p:spPr>
          <a:xfrm>
            <a:off x="330834" y="5029765"/>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……….5…</a:t>
            </a:r>
          </a:p>
        </p:txBody>
      </p:sp>
      <p:sp>
        <p:nvSpPr>
          <p:cNvPr id="27" name="Rectangle à coins arrondis 26"/>
          <p:cNvSpPr/>
          <p:nvPr/>
        </p:nvSpPr>
        <p:spPr>
          <a:xfrm>
            <a:off x="1530984" y="4717603"/>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7 6</a:t>
            </a:r>
            <a:endParaRPr lang="fr-FR" dirty="0">
              <a:solidFill>
                <a:schemeClr val="tx1"/>
              </a:solidFill>
            </a:endParaRPr>
          </a:p>
        </p:txBody>
      </p:sp>
      <p:sp>
        <p:nvSpPr>
          <p:cNvPr id="28" name="Rectangle à coins arrondis 27"/>
          <p:cNvSpPr/>
          <p:nvPr/>
        </p:nvSpPr>
        <p:spPr>
          <a:xfrm>
            <a:off x="2731134" y="5029765"/>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R 9 4</a:t>
            </a:r>
            <a:endParaRPr lang="fr-FR" dirty="0">
              <a:solidFill>
                <a:schemeClr val="tx1"/>
              </a:solidFill>
            </a:endParaRPr>
          </a:p>
        </p:txBody>
      </p:sp>
      <p:sp>
        <p:nvSpPr>
          <p:cNvPr id="29" name="Rectangle à coins arrondis 28"/>
          <p:cNvSpPr/>
          <p:nvPr/>
        </p:nvSpPr>
        <p:spPr>
          <a:xfrm>
            <a:off x="7874394" y="5029765"/>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A V 8 5 2</a:t>
            </a:r>
            <a:endParaRPr lang="fr-FR" dirty="0">
              <a:solidFill>
                <a:schemeClr val="tx1"/>
              </a:solidFill>
            </a:endParaRPr>
          </a:p>
        </p:txBody>
      </p:sp>
      <p:sp>
        <p:nvSpPr>
          <p:cNvPr id="30" name="Rectangle à coins arrondis 29"/>
          <p:cNvSpPr/>
          <p:nvPr/>
        </p:nvSpPr>
        <p:spPr>
          <a:xfrm>
            <a:off x="9074544" y="4717603"/>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7 6</a:t>
            </a:r>
            <a:endParaRPr lang="fr-FR" dirty="0">
              <a:solidFill>
                <a:schemeClr val="tx1"/>
              </a:solidFill>
            </a:endParaRPr>
          </a:p>
        </p:txBody>
      </p:sp>
      <p:sp>
        <p:nvSpPr>
          <p:cNvPr id="31" name="Rectangle à coins arrondis 30"/>
          <p:cNvSpPr/>
          <p:nvPr/>
        </p:nvSpPr>
        <p:spPr>
          <a:xfrm>
            <a:off x="10274694" y="5029765"/>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R 9 4</a:t>
            </a:r>
            <a:endParaRPr lang="fr-FR" dirty="0">
              <a:solidFill>
                <a:schemeClr val="tx1"/>
              </a:solidFill>
            </a:endParaRPr>
          </a:p>
        </p:txBody>
      </p:sp>
      <p:sp>
        <p:nvSpPr>
          <p:cNvPr id="32" name="Rectangle à coins arrondis 31"/>
          <p:cNvSpPr/>
          <p:nvPr/>
        </p:nvSpPr>
        <p:spPr>
          <a:xfrm>
            <a:off x="9074544" y="5332403"/>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D 10 3</a:t>
            </a:r>
            <a:endParaRPr lang="fr-FR" dirty="0">
              <a:solidFill>
                <a:schemeClr val="tx1"/>
              </a:solidFill>
            </a:endParaRPr>
          </a:p>
        </p:txBody>
      </p:sp>
      <p:sp>
        <p:nvSpPr>
          <p:cNvPr id="33" name="Rectangle à coins arrondis 32"/>
          <p:cNvSpPr/>
          <p:nvPr/>
        </p:nvSpPr>
        <p:spPr>
          <a:xfrm>
            <a:off x="4122341" y="2971800"/>
            <a:ext cx="3547668" cy="542926"/>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fr-FR" dirty="0" smtClean="0">
                <a:solidFill>
                  <a:schemeClr val="tx1"/>
                </a:solidFill>
              </a:rPr>
              <a:t>le </a:t>
            </a:r>
            <a:r>
              <a:rPr lang="fr-FR" dirty="0">
                <a:solidFill>
                  <a:schemeClr val="tx1"/>
                </a:solidFill>
              </a:rPr>
              <a:t>Roi</a:t>
            </a:r>
          </a:p>
        </p:txBody>
      </p:sp>
      <p:sp>
        <p:nvSpPr>
          <p:cNvPr id="34" name="Rectangle à coins arrondis 33"/>
          <p:cNvSpPr/>
          <p:nvPr/>
        </p:nvSpPr>
        <p:spPr>
          <a:xfrm>
            <a:off x="1981200" y="5050978"/>
            <a:ext cx="276225" cy="281425"/>
          </a:xfrm>
          <a:prstGeom prst="roundRect">
            <a:avLst/>
          </a:prstGeom>
          <a:ln w="28575"/>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35" name="Rectangle à coins arrondis 34"/>
          <p:cNvSpPr/>
          <p:nvPr/>
        </p:nvSpPr>
        <p:spPr>
          <a:xfrm>
            <a:off x="9524760" y="5050978"/>
            <a:ext cx="276225" cy="281425"/>
          </a:xfrm>
          <a:prstGeom prst="roundRect">
            <a:avLst/>
          </a:prstGeom>
          <a:ln w="28575"/>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36" name="Rectangle à coins arrondis 35"/>
          <p:cNvSpPr/>
          <p:nvPr/>
        </p:nvSpPr>
        <p:spPr>
          <a:xfrm>
            <a:off x="330834" y="2304101"/>
            <a:ext cx="3600450" cy="36872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smtClean="0"/>
              <a:t>Ce que voit Est</a:t>
            </a:r>
            <a:endParaRPr lang="fr-FR" sz="2000" dirty="0"/>
          </a:p>
        </p:txBody>
      </p:sp>
      <p:sp>
        <p:nvSpPr>
          <p:cNvPr id="37" name="Rectangle à coins arrondis 36"/>
          <p:cNvSpPr/>
          <p:nvPr/>
        </p:nvSpPr>
        <p:spPr>
          <a:xfrm>
            <a:off x="4069559" y="2318378"/>
            <a:ext cx="3600450" cy="36872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t>Quelle carte fournir ?</a:t>
            </a:r>
          </a:p>
        </p:txBody>
      </p:sp>
      <p:sp>
        <p:nvSpPr>
          <p:cNvPr id="38" name="Rectangle à coins arrondis 37"/>
          <p:cNvSpPr/>
          <p:nvPr/>
        </p:nvSpPr>
        <p:spPr>
          <a:xfrm>
            <a:off x="7877175" y="2304101"/>
            <a:ext cx="3547668" cy="36872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smtClean="0"/>
              <a:t>Répartition complète</a:t>
            </a:r>
            <a:endParaRPr lang="fr-FR" sz="2000" dirty="0"/>
          </a:p>
        </p:txBody>
      </p:sp>
      <p:sp>
        <p:nvSpPr>
          <p:cNvPr id="39" name="Rectangle à coins arrondis 38"/>
          <p:cNvSpPr/>
          <p:nvPr/>
        </p:nvSpPr>
        <p:spPr>
          <a:xfrm>
            <a:off x="330834" y="6018329"/>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……….6…</a:t>
            </a:r>
            <a:endParaRPr lang="fr-FR" dirty="0">
              <a:solidFill>
                <a:schemeClr val="tx1"/>
              </a:solidFill>
            </a:endParaRPr>
          </a:p>
        </p:txBody>
      </p:sp>
      <p:sp>
        <p:nvSpPr>
          <p:cNvPr id="40" name="Rectangle à coins arrondis 39"/>
          <p:cNvSpPr/>
          <p:nvPr/>
        </p:nvSpPr>
        <p:spPr>
          <a:xfrm>
            <a:off x="1530984" y="5706167"/>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9 7</a:t>
            </a:r>
            <a:endParaRPr lang="fr-FR" dirty="0">
              <a:solidFill>
                <a:schemeClr val="tx1"/>
              </a:solidFill>
            </a:endParaRPr>
          </a:p>
        </p:txBody>
      </p:sp>
      <p:sp>
        <p:nvSpPr>
          <p:cNvPr id="41" name="Rectangle à coins arrondis 40"/>
          <p:cNvSpPr/>
          <p:nvPr/>
        </p:nvSpPr>
        <p:spPr>
          <a:xfrm>
            <a:off x="2731134" y="6018329"/>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R V 4</a:t>
            </a:r>
            <a:endParaRPr lang="fr-FR" dirty="0">
              <a:solidFill>
                <a:schemeClr val="tx1"/>
              </a:solidFill>
            </a:endParaRPr>
          </a:p>
        </p:txBody>
      </p:sp>
      <p:sp>
        <p:nvSpPr>
          <p:cNvPr id="42" name="Rectangle à coins arrondis 41"/>
          <p:cNvSpPr/>
          <p:nvPr/>
        </p:nvSpPr>
        <p:spPr>
          <a:xfrm>
            <a:off x="7874394" y="6018329"/>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A 10 8 6 2</a:t>
            </a:r>
            <a:endParaRPr lang="fr-FR" dirty="0">
              <a:solidFill>
                <a:schemeClr val="tx1"/>
              </a:solidFill>
            </a:endParaRPr>
          </a:p>
        </p:txBody>
      </p:sp>
      <p:sp>
        <p:nvSpPr>
          <p:cNvPr id="43" name="Rectangle à coins arrondis 42"/>
          <p:cNvSpPr/>
          <p:nvPr/>
        </p:nvSpPr>
        <p:spPr>
          <a:xfrm>
            <a:off x="9074544" y="5706167"/>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9 7</a:t>
            </a:r>
            <a:endParaRPr lang="fr-FR" dirty="0">
              <a:solidFill>
                <a:schemeClr val="tx1"/>
              </a:solidFill>
            </a:endParaRPr>
          </a:p>
        </p:txBody>
      </p:sp>
      <p:sp>
        <p:nvSpPr>
          <p:cNvPr id="44" name="Rectangle à coins arrondis 43"/>
          <p:cNvSpPr/>
          <p:nvPr/>
        </p:nvSpPr>
        <p:spPr>
          <a:xfrm>
            <a:off x="10274694" y="6018329"/>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R V 4</a:t>
            </a:r>
            <a:endParaRPr lang="fr-FR" dirty="0">
              <a:solidFill>
                <a:schemeClr val="tx1"/>
              </a:solidFill>
            </a:endParaRPr>
          </a:p>
        </p:txBody>
      </p:sp>
      <p:sp>
        <p:nvSpPr>
          <p:cNvPr id="45" name="Rectangle à coins arrondis 44"/>
          <p:cNvSpPr/>
          <p:nvPr/>
        </p:nvSpPr>
        <p:spPr>
          <a:xfrm>
            <a:off x="9074544" y="6320967"/>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D 5 3</a:t>
            </a:r>
            <a:endParaRPr lang="fr-FR" dirty="0">
              <a:solidFill>
                <a:schemeClr val="tx1"/>
              </a:solidFill>
            </a:endParaRPr>
          </a:p>
        </p:txBody>
      </p:sp>
      <p:sp>
        <p:nvSpPr>
          <p:cNvPr id="46" name="Rectangle à coins arrondis 45"/>
          <p:cNvSpPr/>
          <p:nvPr/>
        </p:nvSpPr>
        <p:spPr>
          <a:xfrm>
            <a:off x="1981200" y="6039542"/>
            <a:ext cx="276225" cy="281425"/>
          </a:xfrm>
          <a:prstGeom prst="roundRect">
            <a:avLst/>
          </a:prstGeom>
          <a:ln w="28575"/>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47" name="Rectangle à coins arrondis 46"/>
          <p:cNvSpPr/>
          <p:nvPr/>
        </p:nvSpPr>
        <p:spPr>
          <a:xfrm>
            <a:off x="9524760" y="6039542"/>
            <a:ext cx="276225" cy="281425"/>
          </a:xfrm>
          <a:prstGeom prst="roundRect">
            <a:avLst/>
          </a:prstGeom>
          <a:ln w="28575"/>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48" name="Rectangle à coins arrondis 47"/>
          <p:cNvSpPr/>
          <p:nvPr/>
        </p:nvSpPr>
        <p:spPr>
          <a:xfrm>
            <a:off x="4129005" y="3949295"/>
            <a:ext cx="3547668" cy="542926"/>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fr-FR" dirty="0">
                <a:solidFill>
                  <a:schemeClr val="tx1"/>
                </a:solidFill>
              </a:rPr>
              <a:t>l</a:t>
            </a:r>
            <a:r>
              <a:rPr lang="fr-FR" dirty="0" smtClean="0">
                <a:solidFill>
                  <a:schemeClr val="tx1"/>
                </a:solidFill>
              </a:rPr>
              <a:t>a Dame</a:t>
            </a:r>
            <a:endParaRPr lang="fr-FR" dirty="0">
              <a:solidFill>
                <a:schemeClr val="tx1"/>
              </a:solidFill>
            </a:endParaRPr>
          </a:p>
        </p:txBody>
      </p:sp>
      <p:sp>
        <p:nvSpPr>
          <p:cNvPr id="49" name="Rectangle à coins arrondis 48"/>
          <p:cNvSpPr/>
          <p:nvPr/>
        </p:nvSpPr>
        <p:spPr>
          <a:xfrm>
            <a:off x="4129005" y="4920227"/>
            <a:ext cx="3547668" cy="542926"/>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fr-FR" dirty="0" smtClean="0">
                <a:solidFill>
                  <a:schemeClr val="tx1"/>
                </a:solidFill>
              </a:rPr>
              <a:t>le </a:t>
            </a:r>
            <a:r>
              <a:rPr lang="fr-FR" dirty="0">
                <a:solidFill>
                  <a:schemeClr val="tx1"/>
                </a:solidFill>
              </a:rPr>
              <a:t>Roi</a:t>
            </a:r>
          </a:p>
        </p:txBody>
      </p:sp>
      <p:sp>
        <p:nvSpPr>
          <p:cNvPr id="50" name="Rectangle à coins arrondis 49"/>
          <p:cNvSpPr/>
          <p:nvPr/>
        </p:nvSpPr>
        <p:spPr>
          <a:xfrm>
            <a:off x="4129005" y="5908922"/>
            <a:ext cx="3547668" cy="542926"/>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fr-FR" dirty="0" smtClean="0">
                <a:solidFill>
                  <a:schemeClr val="tx1"/>
                </a:solidFill>
              </a:rPr>
              <a:t>le </a:t>
            </a:r>
            <a:r>
              <a:rPr lang="fr-FR" dirty="0">
                <a:solidFill>
                  <a:schemeClr val="tx1"/>
                </a:solidFill>
              </a:rPr>
              <a:t>Roi</a:t>
            </a:r>
          </a:p>
        </p:txBody>
      </p:sp>
    </p:spTree>
    <p:extLst>
      <p:ext uri="{BB962C8B-B14F-4D97-AF65-F5344CB8AC3E}">
        <p14:creationId xmlns:p14="http://schemas.microsoft.com/office/powerpoint/2010/main" val="1215577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fltVal val="0"/>
                                          </p:val>
                                        </p:tav>
                                        <p:tav tm="100000">
                                          <p:val>
                                            <p:strVal val="#ppt_w"/>
                                          </p:val>
                                        </p:tav>
                                      </p:tavLst>
                                    </p:anim>
                                    <p:anim calcmode="lin" valueType="num">
                                      <p:cBhvr>
                                        <p:cTn id="21" dur="500" fill="hold"/>
                                        <p:tgtEl>
                                          <p:spTgt spid="6"/>
                                        </p:tgtEl>
                                        <p:attrNameLst>
                                          <p:attrName>ppt_h</p:attrName>
                                        </p:attrNameLst>
                                      </p:cBhvr>
                                      <p:tavLst>
                                        <p:tav tm="0">
                                          <p:val>
                                            <p:fltVal val="0"/>
                                          </p:val>
                                        </p:tav>
                                        <p:tav tm="100000">
                                          <p:val>
                                            <p:strVal val="#ppt_h"/>
                                          </p:val>
                                        </p:tav>
                                      </p:tavLst>
                                    </p:anim>
                                    <p:animEffect transition="in" filter="fade">
                                      <p:cBhvr>
                                        <p:cTn id="22" dur="500"/>
                                        <p:tgtEl>
                                          <p:spTgt spid="6"/>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4"/>
                                        </p:tgtEl>
                                        <p:attrNameLst>
                                          <p:attrName>style.visibility</p:attrName>
                                        </p:attrNameLst>
                                      </p:cBhvr>
                                      <p:to>
                                        <p:strVal val="visible"/>
                                      </p:to>
                                    </p:set>
                                    <p:anim calcmode="lin" valueType="num">
                                      <p:cBhvr>
                                        <p:cTn id="30" dur="500" fill="hold"/>
                                        <p:tgtEl>
                                          <p:spTgt spid="14"/>
                                        </p:tgtEl>
                                        <p:attrNameLst>
                                          <p:attrName>ppt_w</p:attrName>
                                        </p:attrNameLst>
                                      </p:cBhvr>
                                      <p:tavLst>
                                        <p:tav tm="0">
                                          <p:val>
                                            <p:fltVal val="0"/>
                                          </p:val>
                                        </p:tav>
                                        <p:tav tm="100000">
                                          <p:val>
                                            <p:strVal val="#ppt_w"/>
                                          </p:val>
                                        </p:tav>
                                      </p:tavLst>
                                    </p:anim>
                                    <p:anim calcmode="lin" valueType="num">
                                      <p:cBhvr>
                                        <p:cTn id="31" dur="500" fill="hold"/>
                                        <p:tgtEl>
                                          <p:spTgt spid="14"/>
                                        </p:tgtEl>
                                        <p:attrNameLst>
                                          <p:attrName>ppt_h</p:attrName>
                                        </p:attrNameLst>
                                      </p:cBhvr>
                                      <p:tavLst>
                                        <p:tav tm="0">
                                          <p:val>
                                            <p:fltVal val="0"/>
                                          </p:val>
                                        </p:tav>
                                        <p:tav tm="100000">
                                          <p:val>
                                            <p:strVal val="#ppt_h"/>
                                          </p:val>
                                        </p:tav>
                                      </p:tavLst>
                                    </p:anim>
                                    <p:animEffect transition="in" filter="fade">
                                      <p:cBhvr>
                                        <p:cTn id="32" dur="500"/>
                                        <p:tgtEl>
                                          <p:spTgt spid="14"/>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fltVal val="0"/>
                                          </p:val>
                                        </p:tav>
                                        <p:tav tm="100000">
                                          <p:val>
                                            <p:strVal val="#ppt_h"/>
                                          </p:val>
                                        </p:tav>
                                      </p:tavLst>
                                    </p:anim>
                                    <p:animEffect transition="in" filter="fade">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37"/>
                                        </p:tgtEl>
                                        <p:attrNameLst>
                                          <p:attrName>style.visibility</p:attrName>
                                        </p:attrNameLst>
                                      </p:cBhvr>
                                      <p:to>
                                        <p:strVal val="visible"/>
                                      </p:to>
                                    </p:set>
                                    <p:anim calcmode="lin" valueType="num">
                                      <p:cBhvr>
                                        <p:cTn id="42" dur="500" fill="hold"/>
                                        <p:tgtEl>
                                          <p:spTgt spid="37"/>
                                        </p:tgtEl>
                                        <p:attrNameLst>
                                          <p:attrName>ppt_w</p:attrName>
                                        </p:attrNameLst>
                                      </p:cBhvr>
                                      <p:tavLst>
                                        <p:tav tm="0">
                                          <p:val>
                                            <p:fltVal val="0"/>
                                          </p:val>
                                        </p:tav>
                                        <p:tav tm="100000">
                                          <p:val>
                                            <p:strVal val="#ppt_w"/>
                                          </p:val>
                                        </p:tav>
                                      </p:tavLst>
                                    </p:anim>
                                    <p:anim calcmode="lin" valueType="num">
                                      <p:cBhvr>
                                        <p:cTn id="43" dur="500" fill="hold"/>
                                        <p:tgtEl>
                                          <p:spTgt spid="37"/>
                                        </p:tgtEl>
                                        <p:attrNameLst>
                                          <p:attrName>ppt_h</p:attrName>
                                        </p:attrNameLst>
                                      </p:cBhvr>
                                      <p:tavLst>
                                        <p:tav tm="0">
                                          <p:val>
                                            <p:fltVal val="0"/>
                                          </p:val>
                                        </p:tav>
                                        <p:tav tm="100000">
                                          <p:val>
                                            <p:strVal val="#ppt_h"/>
                                          </p:val>
                                        </p:tav>
                                      </p:tavLst>
                                    </p:anim>
                                    <p:animEffect transition="in" filter="fade">
                                      <p:cBhvr>
                                        <p:cTn id="44" dur="500"/>
                                        <p:tgtEl>
                                          <p:spTgt spid="37"/>
                                        </p:tgtEl>
                                      </p:cBhvr>
                                    </p:animEffect>
                                  </p:childTnLst>
                                </p:cTn>
                              </p:par>
                            </p:childTnLst>
                          </p:cTn>
                        </p:par>
                      </p:childTnLst>
                    </p:cTn>
                  </p:par>
                  <p:par>
                    <p:cTn id="45" fill="hold">
                      <p:stCondLst>
                        <p:cond delay="indefinite"/>
                      </p:stCondLst>
                      <p:childTnLst>
                        <p:par>
                          <p:cTn id="46" fill="hold">
                            <p:stCondLst>
                              <p:cond delay="0"/>
                            </p:stCondLst>
                            <p:childTnLst>
                              <p:par>
                                <p:cTn id="47" presetID="16" presetClass="entr" presetSubtype="21" fill="hold" grpId="0" nodeType="click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barn(inVertical)">
                                      <p:cBhvr>
                                        <p:cTn id="49" dur="500"/>
                                        <p:tgtEl>
                                          <p:spTgt spid="33"/>
                                        </p:tgtEl>
                                      </p:cBhvr>
                                    </p:animEffect>
                                  </p:childTnLst>
                                </p:cTn>
                              </p:par>
                            </p:childTnLst>
                          </p:cTn>
                        </p:par>
                      </p:childTnLst>
                    </p:cTn>
                  </p:par>
                  <p:par>
                    <p:cTn id="50" fill="hold">
                      <p:stCondLst>
                        <p:cond delay="indefinite"/>
                      </p:stCondLst>
                      <p:childTnLst>
                        <p:par>
                          <p:cTn id="51" fill="hold">
                            <p:stCondLst>
                              <p:cond delay="0"/>
                            </p:stCondLst>
                            <p:childTnLst>
                              <p:par>
                                <p:cTn id="52" presetID="53" presetClass="entr" presetSubtype="16" fill="hold" grpId="0" nodeType="clickEffect">
                                  <p:stCondLst>
                                    <p:cond delay="0"/>
                                  </p:stCondLst>
                                  <p:childTnLst>
                                    <p:set>
                                      <p:cBhvr>
                                        <p:cTn id="53" dur="1" fill="hold">
                                          <p:stCondLst>
                                            <p:cond delay="0"/>
                                          </p:stCondLst>
                                        </p:cTn>
                                        <p:tgtEl>
                                          <p:spTgt spid="38"/>
                                        </p:tgtEl>
                                        <p:attrNameLst>
                                          <p:attrName>style.visibility</p:attrName>
                                        </p:attrNameLst>
                                      </p:cBhvr>
                                      <p:to>
                                        <p:strVal val="visible"/>
                                      </p:to>
                                    </p:set>
                                    <p:anim calcmode="lin" valueType="num">
                                      <p:cBhvr>
                                        <p:cTn id="54" dur="500" fill="hold"/>
                                        <p:tgtEl>
                                          <p:spTgt spid="38"/>
                                        </p:tgtEl>
                                        <p:attrNameLst>
                                          <p:attrName>ppt_w</p:attrName>
                                        </p:attrNameLst>
                                      </p:cBhvr>
                                      <p:tavLst>
                                        <p:tav tm="0">
                                          <p:val>
                                            <p:fltVal val="0"/>
                                          </p:val>
                                        </p:tav>
                                        <p:tav tm="100000">
                                          <p:val>
                                            <p:strVal val="#ppt_w"/>
                                          </p:val>
                                        </p:tav>
                                      </p:tavLst>
                                    </p:anim>
                                    <p:anim calcmode="lin" valueType="num">
                                      <p:cBhvr>
                                        <p:cTn id="55" dur="500" fill="hold"/>
                                        <p:tgtEl>
                                          <p:spTgt spid="38"/>
                                        </p:tgtEl>
                                        <p:attrNameLst>
                                          <p:attrName>ppt_h</p:attrName>
                                        </p:attrNameLst>
                                      </p:cBhvr>
                                      <p:tavLst>
                                        <p:tav tm="0">
                                          <p:val>
                                            <p:fltVal val="0"/>
                                          </p:val>
                                        </p:tav>
                                        <p:tav tm="100000">
                                          <p:val>
                                            <p:strVal val="#ppt_h"/>
                                          </p:val>
                                        </p:tav>
                                      </p:tavLst>
                                    </p:anim>
                                    <p:animEffect transition="in" filter="fade">
                                      <p:cBhvr>
                                        <p:cTn id="56" dur="500"/>
                                        <p:tgtEl>
                                          <p:spTgt spid="38"/>
                                        </p:tgtEl>
                                      </p:cBhvr>
                                    </p:animEffect>
                                  </p:childTnLst>
                                </p:cTn>
                              </p:par>
                            </p:childTnLst>
                          </p:cTn>
                        </p:par>
                      </p:childTnLst>
                    </p:cTn>
                  </p:par>
                  <p:par>
                    <p:cTn id="57" fill="hold">
                      <p:stCondLst>
                        <p:cond delay="indefinite"/>
                      </p:stCondLst>
                      <p:childTnLst>
                        <p:par>
                          <p:cTn id="58" fill="hold">
                            <p:stCondLst>
                              <p:cond delay="0"/>
                            </p:stCondLst>
                            <p:childTnLst>
                              <p:par>
                                <p:cTn id="59" presetID="53" presetClass="entr" presetSubtype="16" fill="hold" grpId="0" nodeType="clickEffect">
                                  <p:stCondLst>
                                    <p:cond delay="0"/>
                                  </p:stCondLst>
                                  <p:childTnLst>
                                    <p:set>
                                      <p:cBhvr>
                                        <p:cTn id="60" dur="1" fill="hold">
                                          <p:stCondLst>
                                            <p:cond delay="0"/>
                                          </p:stCondLst>
                                        </p:cTn>
                                        <p:tgtEl>
                                          <p:spTgt spid="9"/>
                                        </p:tgtEl>
                                        <p:attrNameLst>
                                          <p:attrName>style.visibility</p:attrName>
                                        </p:attrNameLst>
                                      </p:cBhvr>
                                      <p:to>
                                        <p:strVal val="visible"/>
                                      </p:to>
                                    </p:set>
                                    <p:anim calcmode="lin" valueType="num">
                                      <p:cBhvr>
                                        <p:cTn id="61" dur="500" fill="hold"/>
                                        <p:tgtEl>
                                          <p:spTgt spid="9"/>
                                        </p:tgtEl>
                                        <p:attrNameLst>
                                          <p:attrName>ppt_w</p:attrName>
                                        </p:attrNameLst>
                                      </p:cBhvr>
                                      <p:tavLst>
                                        <p:tav tm="0">
                                          <p:val>
                                            <p:fltVal val="0"/>
                                          </p:val>
                                        </p:tav>
                                        <p:tav tm="100000">
                                          <p:val>
                                            <p:strVal val="#ppt_w"/>
                                          </p:val>
                                        </p:tav>
                                      </p:tavLst>
                                    </p:anim>
                                    <p:anim calcmode="lin" valueType="num">
                                      <p:cBhvr>
                                        <p:cTn id="62" dur="500" fill="hold"/>
                                        <p:tgtEl>
                                          <p:spTgt spid="9"/>
                                        </p:tgtEl>
                                        <p:attrNameLst>
                                          <p:attrName>ppt_h</p:attrName>
                                        </p:attrNameLst>
                                      </p:cBhvr>
                                      <p:tavLst>
                                        <p:tav tm="0">
                                          <p:val>
                                            <p:fltVal val="0"/>
                                          </p:val>
                                        </p:tav>
                                        <p:tav tm="100000">
                                          <p:val>
                                            <p:strVal val="#ppt_h"/>
                                          </p:val>
                                        </p:tav>
                                      </p:tavLst>
                                    </p:anim>
                                    <p:animEffect transition="in" filter="fade">
                                      <p:cBhvr>
                                        <p:cTn id="63" dur="500"/>
                                        <p:tgtEl>
                                          <p:spTgt spid="9"/>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10"/>
                                        </p:tgtEl>
                                        <p:attrNameLst>
                                          <p:attrName>style.visibility</p:attrName>
                                        </p:attrNameLst>
                                      </p:cBhvr>
                                      <p:to>
                                        <p:strVal val="visible"/>
                                      </p:to>
                                    </p:set>
                                    <p:anim calcmode="lin" valueType="num">
                                      <p:cBhvr>
                                        <p:cTn id="66" dur="500" fill="hold"/>
                                        <p:tgtEl>
                                          <p:spTgt spid="10"/>
                                        </p:tgtEl>
                                        <p:attrNameLst>
                                          <p:attrName>ppt_w</p:attrName>
                                        </p:attrNameLst>
                                      </p:cBhvr>
                                      <p:tavLst>
                                        <p:tav tm="0">
                                          <p:val>
                                            <p:fltVal val="0"/>
                                          </p:val>
                                        </p:tav>
                                        <p:tav tm="100000">
                                          <p:val>
                                            <p:strVal val="#ppt_w"/>
                                          </p:val>
                                        </p:tav>
                                      </p:tavLst>
                                    </p:anim>
                                    <p:anim calcmode="lin" valueType="num">
                                      <p:cBhvr>
                                        <p:cTn id="67" dur="500" fill="hold"/>
                                        <p:tgtEl>
                                          <p:spTgt spid="10"/>
                                        </p:tgtEl>
                                        <p:attrNameLst>
                                          <p:attrName>ppt_h</p:attrName>
                                        </p:attrNameLst>
                                      </p:cBhvr>
                                      <p:tavLst>
                                        <p:tav tm="0">
                                          <p:val>
                                            <p:fltVal val="0"/>
                                          </p:val>
                                        </p:tav>
                                        <p:tav tm="100000">
                                          <p:val>
                                            <p:strVal val="#ppt_h"/>
                                          </p:val>
                                        </p:tav>
                                      </p:tavLst>
                                    </p:anim>
                                    <p:animEffect transition="in" filter="fade">
                                      <p:cBhvr>
                                        <p:cTn id="68" dur="500"/>
                                        <p:tgtEl>
                                          <p:spTgt spid="10"/>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11"/>
                                        </p:tgtEl>
                                        <p:attrNameLst>
                                          <p:attrName>style.visibility</p:attrName>
                                        </p:attrNameLst>
                                      </p:cBhvr>
                                      <p:to>
                                        <p:strVal val="visible"/>
                                      </p:to>
                                    </p:set>
                                    <p:anim calcmode="lin" valueType="num">
                                      <p:cBhvr>
                                        <p:cTn id="71" dur="500" fill="hold"/>
                                        <p:tgtEl>
                                          <p:spTgt spid="11"/>
                                        </p:tgtEl>
                                        <p:attrNameLst>
                                          <p:attrName>ppt_w</p:attrName>
                                        </p:attrNameLst>
                                      </p:cBhvr>
                                      <p:tavLst>
                                        <p:tav tm="0">
                                          <p:val>
                                            <p:fltVal val="0"/>
                                          </p:val>
                                        </p:tav>
                                        <p:tav tm="100000">
                                          <p:val>
                                            <p:strVal val="#ppt_w"/>
                                          </p:val>
                                        </p:tav>
                                      </p:tavLst>
                                    </p:anim>
                                    <p:anim calcmode="lin" valueType="num">
                                      <p:cBhvr>
                                        <p:cTn id="72" dur="500" fill="hold"/>
                                        <p:tgtEl>
                                          <p:spTgt spid="11"/>
                                        </p:tgtEl>
                                        <p:attrNameLst>
                                          <p:attrName>ppt_h</p:attrName>
                                        </p:attrNameLst>
                                      </p:cBhvr>
                                      <p:tavLst>
                                        <p:tav tm="0">
                                          <p:val>
                                            <p:fltVal val="0"/>
                                          </p:val>
                                        </p:tav>
                                        <p:tav tm="100000">
                                          <p:val>
                                            <p:strVal val="#ppt_h"/>
                                          </p:val>
                                        </p:tav>
                                      </p:tavLst>
                                    </p:anim>
                                    <p:animEffect transition="in" filter="fade">
                                      <p:cBhvr>
                                        <p:cTn id="73" dur="500"/>
                                        <p:tgtEl>
                                          <p:spTgt spid="11"/>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12"/>
                                        </p:tgtEl>
                                        <p:attrNameLst>
                                          <p:attrName>style.visibility</p:attrName>
                                        </p:attrNameLst>
                                      </p:cBhvr>
                                      <p:to>
                                        <p:strVal val="visible"/>
                                      </p:to>
                                    </p:set>
                                    <p:anim calcmode="lin" valueType="num">
                                      <p:cBhvr>
                                        <p:cTn id="76" dur="500" fill="hold"/>
                                        <p:tgtEl>
                                          <p:spTgt spid="12"/>
                                        </p:tgtEl>
                                        <p:attrNameLst>
                                          <p:attrName>ppt_w</p:attrName>
                                        </p:attrNameLst>
                                      </p:cBhvr>
                                      <p:tavLst>
                                        <p:tav tm="0">
                                          <p:val>
                                            <p:fltVal val="0"/>
                                          </p:val>
                                        </p:tav>
                                        <p:tav tm="100000">
                                          <p:val>
                                            <p:strVal val="#ppt_w"/>
                                          </p:val>
                                        </p:tav>
                                      </p:tavLst>
                                    </p:anim>
                                    <p:anim calcmode="lin" valueType="num">
                                      <p:cBhvr>
                                        <p:cTn id="77" dur="500" fill="hold"/>
                                        <p:tgtEl>
                                          <p:spTgt spid="12"/>
                                        </p:tgtEl>
                                        <p:attrNameLst>
                                          <p:attrName>ppt_h</p:attrName>
                                        </p:attrNameLst>
                                      </p:cBhvr>
                                      <p:tavLst>
                                        <p:tav tm="0">
                                          <p:val>
                                            <p:fltVal val="0"/>
                                          </p:val>
                                        </p:tav>
                                        <p:tav tm="100000">
                                          <p:val>
                                            <p:strVal val="#ppt_h"/>
                                          </p:val>
                                        </p:tav>
                                      </p:tavLst>
                                    </p:anim>
                                    <p:animEffect transition="in" filter="fade">
                                      <p:cBhvr>
                                        <p:cTn id="78" dur="500"/>
                                        <p:tgtEl>
                                          <p:spTgt spid="12"/>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15"/>
                                        </p:tgtEl>
                                        <p:attrNameLst>
                                          <p:attrName>style.visibility</p:attrName>
                                        </p:attrNameLst>
                                      </p:cBhvr>
                                      <p:to>
                                        <p:strVal val="visible"/>
                                      </p:to>
                                    </p:set>
                                    <p:anim calcmode="lin" valueType="num">
                                      <p:cBhvr>
                                        <p:cTn id="81" dur="500" fill="hold"/>
                                        <p:tgtEl>
                                          <p:spTgt spid="15"/>
                                        </p:tgtEl>
                                        <p:attrNameLst>
                                          <p:attrName>ppt_w</p:attrName>
                                        </p:attrNameLst>
                                      </p:cBhvr>
                                      <p:tavLst>
                                        <p:tav tm="0">
                                          <p:val>
                                            <p:fltVal val="0"/>
                                          </p:val>
                                        </p:tav>
                                        <p:tav tm="100000">
                                          <p:val>
                                            <p:strVal val="#ppt_w"/>
                                          </p:val>
                                        </p:tav>
                                      </p:tavLst>
                                    </p:anim>
                                    <p:anim calcmode="lin" valueType="num">
                                      <p:cBhvr>
                                        <p:cTn id="82" dur="500" fill="hold"/>
                                        <p:tgtEl>
                                          <p:spTgt spid="15"/>
                                        </p:tgtEl>
                                        <p:attrNameLst>
                                          <p:attrName>ppt_h</p:attrName>
                                        </p:attrNameLst>
                                      </p:cBhvr>
                                      <p:tavLst>
                                        <p:tav tm="0">
                                          <p:val>
                                            <p:fltVal val="0"/>
                                          </p:val>
                                        </p:tav>
                                        <p:tav tm="100000">
                                          <p:val>
                                            <p:strVal val="#ppt_h"/>
                                          </p:val>
                                        </p:tav>
                                      </p:tavLst>
                                    </p:anim>
                                    <p:animEffect transition="in" filter="fade">
                                      <p:cBhvr>
                                        <p:cTn id="83" dur="500"/>
                                        <p:tgtEl>
                                          <p:spTgt spid="15"/>
                                        </p:tgtEl>
                                      </p:cBhvr>
                                    </p:animEffect>
                                  </p:childTnLst>
                                </p:cTn>
                              </p:par>
                            </p:childTnLst>
                          </p:cTn>
                        </p:par>
                      </p:childTnLst>
                    </p:cTn>
                  </p:par>
                  <p:par>
                    <p:cTn id="84" fill="hold">
                      <p:stCondLst>
                        <p:cond delay="indefinite"/>
                      </p:stCondLst>
                      <p:childTnLst>
                        <p:par>
                          <p:cTn id="85" fill="hold">
                            <p:stCondLst>
                              <p:cond delay="0"/>
                            </p:stCondLst>
                            <p:childTnLst>
                              <p:par>
                                <p:cTn id="86" presetID="53" presetClass="entr" presetSubtype="16" fill="hold" grpId="0" nodeType="clickEffect">
                                  <p:stCondLst>
                                    <p:cond delay="0"/>
                                  </p:stCondLst>
                                  <p:childTnLst>
                                    <p:set>
                                      <p:cBhvr>
                                        <p:cTn id="87" dur="1" fill="hold">
                                          <p:stCondLst>
                                            <p:cond delay="0"/>
                                          </p:stCondLst>
                                        </p:cTn>
                                        <p:tgtEl>
                                          <p:spTgt spid="16"/>
                                        </p:tgtEl>
                                        <p:attrNameLst>
                                          <p:attrName>style.visibility</p:attrName>
                                        </p:attrNameLst>
                                      </p:cBhvr>
                                      <p:to>
                                        <p:strVal val="visible"/>
                                      </p:to>
                                    </p:set>
                                    <p:anim calcmode="lin" valueType="num">
                                      <p:cBhvr>
                                        <p:cTn id="88" dur="500" fill="hold"/>
                                        <p:tgtEl>
                                          <p:spTgt spid="16"/>
                                        </p:tgtEl>
                                        <p:attrNameLst>
                                          <p:attrName>ppt_w</p:attrName>
                                        </p:attrNameLst>
                                      </p:cBhvr>
                                      <p:tavLst>
                                        <p:tav tm="0">
                                          <p:val>
                                            <p:fltVal val="0"/>
                                          </p:val>
                                        </p:tav>
                                        <p:tav tm="100000">
                                          <p:val>
                                            <p:strVal val="#ppt_w"/>
                                          </p:val>
                                        </p:tav>
                                      </p:tavLst>
                                    </p:anim>
                                    <p:anim calcmode="lin" valueType="num">
                                      <p:cBhvr>
                                        <p:cTn id="89" dur="500" fill="hold"/>
                                        <p:tgtEl>
                                          <p:spTgt spid="16"/>
                                        </p:tgtEl>
                                        <p:attrNameLst>
                                          <p:attrName>ppt_h</p:attrName>
                                        </p:attrNameLst>
                                      </p:cBhvr>
                                      <p:tavLst>
                                        <p:tav tm="0">
                                          <p:val>
                                            <p:fltVal val="0"/>
                                          </p:val>
                                        </p:tav>
                                        <p:tav tm="100000">
                                          <p:val>
                                            <p:strVal val="#ppt_h"/>
                                          </p:val>
                                        </p:tav>
                                      </p:tavLst>
                                    </p:anim>
                                    <p:animEffect transition="in" filter="fade">
                                      <p:cBhvr>
                                        <p:cTn id="90" dur="500"/>
                                        <p:tgtEl>
                                          <p:spTgt spid="16"/>
                                        </p:tgtEl>
                                      </p:cBhvr>
                                    </p:animEffect>
                                  </p:childTnLst>
                                </p:cTn>
                              </p:par>
                              <p:par>
                                <p:cTn id="91" presetID="53" presetClass="entr" presetSubtype="16" fill="hold" grpId="0" nodeType="withEffect">
                                  <p:stCondLst>
                                    <p:cond delay="0"/>
                                  </p:stCondLst>
                                  <p:childTnLst>
                                    <p:set>
                                      <p:cBhvr>
                                        <p:cTn id="92" dur="1" fill="hold">
                                          <p:stCondLst>
                                            <p:cond delay="0"/>
                                          </p:stCondLst>
                                        </p:cTn>
                                        <p:tgtEl>
                                          <p:spTgt spid="17"/>
                                        </p:tgtEl>
                                        <p:attrNameLst>
                                          <p:attrName>style.visibility</p:attrName>
                                        </p:attrNameLst>
                                      </p:cBhvr>
                                      <p:to>
                                        <p:strVal val="visible"/>
                                      </p:to>
                                    </p:set>
                                    <p:anim calcmode="lin" valueType="num">
                                      <p:cBhvr>
                                        <p:cTn id="93" dur="500" fill="hold"/>
                                        <p:tgtEl>
                                          <p:spTgt spid="17"/>
                                        </p:tgtEl>
                                        <p:attrNameLst>
                                          <p:attrName>ppt_w</p:attrName>
                                        </p:attrNameLst>
                                      </p:cBhvr>
                                      <p:tavLst>
                                        <p:tav tm="0">
                                          <p:val>
                                            <p:fltVal val="0"/>
                                          </p:val>
                                        </p:tav>
                                        <p:tav tm="100000">
                                          <p:val>
                                            <p:strVal val="#ppt_w"/>
                                          </p:val>
                                        </p:tav>
                                      </p:tavLst>
                                    </p:anim>
                                    <p:anim calcmode="lin" valueType="num">
                                      <p:cBhvr>
                                        <p:cTn id="94" dur="500" fill="hold"/>
                                        <p:tgtEl>
                                          <p:spTgt spid="17"/>
                                        </p:tgtEl>
                                        <p:attrNameLst>
                                          <p:attrName>ppt_h</p:attrName>
                                        </p:attrNameLst>
                                      </p:cBhvr>
                                      <p:tavLst>
                                        <p:tav tm="0">
                                          <p:val>
                                            <p:fltVal val="0"/>
                                          </p:val>
                                        </p:tav>
                                        <p:tav tm="100000">
                                          <p:val>
                                            <p:strVal val="#ppt_h"/>
                                          </p:val>
                                        </p:tav>
                                      </p:tavLst>
                                    </p:anim>
                                    <p:animEffect transition="in" filter="fade">
                                      <p:cBhvr>
                                        <p:cTn id="95" dur="500"/>
                                        <p:tgtEl>
                                          <p:spTgt spid="17"/>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24"/>
                                        </p:tgtEl>
                                        <p:attrNameLst>
                                          <p:attrName>style.visibility</p:attrName>
                                        </p:attrNameLst>
                                      </p:cBhvr>
                                      <p:to>
                                        <p:strVal val="visible"/>
                                      </p:to>
                                    </p:set>
                                    <p:anim calcmode="lin" valueType="num">
                                      <p:cBhvr>
                                        <p:cTn id="98" dur="500" fill="hold"/>
                                        <p:tgtEl>
                                          <p:spTgt spid="24"/>
                                        </p:tgtEl>
                                        <p:attrNameLst>
                                          <p:attrName>ppt_w</p:attrName>
                                        </p:attrNameLst>
                                      </p:cBhvr>
                                      <p:tavLst>
                                        <p:tav tm="0">
                                          <p:val>
                                            <p:fltVal val="0"/>
                                          </p:val>
                                        </p:tav>
                                        <p:tav tm="100000">
                                          <p:val>
                                            <p:strVal val="#ppt_w"/>
                                          </p:val>
                                        </p:tav>
                                      </p:tavLst>
                                    </p:anim>
                                    <p:anim calcmode="lin" valueType="num">
                                      <p:cBhvr>
                                        <p:cTn id="99" dur="500" fill="hold"/>
                                        <p:tgtEl>
                                          <p:spTgt spid="24"/>
                                        </p:tgtEl>
                                        <p:attrNameLst>
                                          <p:attrName>ppt_h</p:attrName>
                                        </p:attrNameLst>
                                      </p:cBhvr>
                                      <p:tavLst>
                                        <p:tav tm="0">
                                          <p:val>
                                            <p:fltVal val="0"/>
                                          </p:val>
                                        </p:tav>
                                        <p:tav tm="100000">
                                          <p:val>
                                            <p:strVal val="#ppt_h"/>
                                          </p:val>
                                        </p:tav>
                                      </p:tavLst>
                                    </p:anim>
                                    <p:animEffect transition="in" filter="fade">
                                      <p:cBhvr>
                                        <p:cTn id="100" dur="500"/>
                                        <p:tgtEl>
                                          <p:spTgt spid="24"/>
                                        </p:tgtEl>
                                      </p:cBhvr>
                                    </p:animEffect>
                                  </p:childTnLst>
                                </p:cTn>
                              </p:par>
                              <p:par>
                                <p:cTn id="101" presetID="53" presetClass="entr" presetSubtype="16" fill="hold" grpId="0" nodeType="withEffect">
                                  <p:stCondLst>
                                    <p:cond delay="0"/>
                                  </p:stCondLst>
                                  <p:childTnLst>
                                    <p:set>
                                      <p:cBhvr>
                                        <p:cTn id="102" dur="1" fill="hold">
                                          <p:stCondLst>
                                            <p:cond delay="0"/>
                                          </p:stCondLst>
                                        </p:cTn>
                                        <p:tgtEl>
                                          <p:spTgt spid="18"/>
                                        </p:tgtEl>
                                        <p:attrNameLst>
                                          <p:attrName>style.visibility</p:attrName>
                                        </p:attrNameLst>
                                      </p:cBhvr>
                                      <p:to>
                                        <p:strVal val="visible"/>
                                      </p:to>
                                    </p:set>
                                    <p:anim calcmode="lin" valueType="num">
                                      <p:cBhvr>
                                        <p:cTn id="103" dur="500" fill="hold"/>
                                        <p:tgtEl>
                                          <p:spTgt spid="18"/>
                                        </p:tgtEl>
                                        <p:attrNameLst>
                                          <p:attrName>ppt_w</p:attrName>
                                        </p:attrNameLst>
                                      </p:cBhvr>
                                      <p:tavLst>
                                        <p:tav tm="0">
                                          <p:val>
                                            <p:fltVal val="0"/>
                                          </p:val>
                                        </p:tav>
                                        <p:tav tm="100000">
                                          <p:val>
                                            <p:strVal val="#ppt_w"/>
                                          </p:val>
                                        </p:tav>
                                      </p:tavLst>
                                    </p:anim>
                                    <p:anim calcmode="lin" valueType="num">
                                      <p:cBhvr>
                                        <p:cTn id="104" dur="500" fill="hold"/>
                                        <p:tgtEl>
                                          <p:spTgt spid="18"/>
                                        </p:tgtEl>
                                        <p:attrNameLst>
                                          <p:attrName>ppt_h</p:attrName>
                                        </p:attrNameLst>
                                      </p:cBhvr>
                                      <p:tavLst>
                                        <p:tav tm="0">
                                          <p:val>
                                            <p:fltVal val="0"/>
                                          </p:val>
                                        </p:tav>
                                        <p:tav tm="100000">
                                          <p:val>
                                            <p:strVal val="#ppt_h"/>
                                          </p:val>
                                        </p:tav>
                                      </p:tavLst>
                                    </p:anim>
                                    <p:animEffect transition="in" filter="fade">
                                      <p:cBhvr>
                                        <p:cTn id="105" dur="500"/>
                                        <p:tgtEl>
                                          <p:spTgt spid="18"/>
                                        </p:tgtEl>
                                      </p:cBhvr>
                                    </p:animEffect>
                                  </p:childTnLst>
                                </p:cTn>
                              </p:par>
                            </p:childTnLst>
                          </p:cTn>
                        </p:par>
                      </p:childTnLst>
                    </p:cTn>
                  </p:par>
                  <p:par>
                    <p:cTn id="106" fill="hold">
                      <p:stCondLst>
                        <p:cond delay="indefinite"/>
                      </p:stCondLst>
                      <p:childTnLst>
                        <p:par>
                          <p:cTn id="107" fill="hold">
                            <p:stCondLst>
                              <p:cond delay="0"/>
                            </p:stCondLst>
                            <p:childTnLst>
                              <p:par>
                                <p:cTn id="108" presetID="16" presetClass="entr" presetSubtype="21" fill="hold" grpId="0" nodeType="clickEffect">
                                  <p:stCondLst>
                                    <p:cond delay="0"/>
                                  </p:stCondLst>
                                  <p:childTnLst>
                                    <p:set>
                                      <p:cBhvr>
                                        <p:cTn id="109" dur="1" fill="hold">
                                          <p:stCondLst>
                                            <p:cond delay="0"/>
                                          </p:stCondLst>
                                        </p:cTn>
                                        <p:tgtEl>
                                          <p:spTgt spid="48"/>
                                        </p:tgtEl>
                                        <p:attrNameLst>
                                          <p:attrName>style.visibility</p:attrName>
                                        </p:attrNameLst>
                                      </p:cBhvr>
                                      <p:to>
                                        <p:strVal val="visible"/>
                                      </p:to>
                                    </p:set>
                                    <p:animEffect transition="in" filter="barn(inVertical)">
                                      <p:cBhvr>
                                        <p:cTn id="110" dur="500"/>
                                        <p:tgtEl>
                                          <p:spTgt spid="48"/>
                                        </p:tgtEl>
                                      </p:cBhvr>
                                    </p:animEffect>
                                  </p:childTnLst>
                                </p:cTn>
                              </p:par>
                            </p:childTnLst>
                          </p:cTn>
                        </p:par>
                      </p:childTnLst>
                    </p:cTn>
                  </p:par>
                  <p:par>
                    <p:cTn id="111" fill="hold">
                      <p:stCondLst>
                        <p:cond delay="indefinite"/>
                      </p:stCondLst>
                      <p:childTnLst>
                        <p:par>
                          <p:cTn id="112" fill="hold">
                            <p:stCondLst>
                              <p:cond delay="0"/>
                            </p:stCondLst>
                            <p:childTnLst>
                              <p:par>
                                <p:cTn id="113" presetID="53" presetClass="entr" presetSubtype="16" fill="hold" grpId="0" nodeType="clickEffect">
                                  <p:stCondLst>
                                    <p:cond delay="0"/>
                                  </p:stCondLst>
                                  <p:childTnLst>
                                    <p:set>
                                      <p:cBhvr>
                                        <p:cTn id="114" dur="1" fill="hold">
                                          <p:stCondLst>
                                            <p:cond delay="0"/>
                                          </p:stCondLst>
                                        </p:cTn>
                                        <p:tgtEl>
                                          <p:spTgt spid="19"/>
                                        </p:tgtEl>
                                        <p:attrNameLst>
                                          <p:attrName>style.visibility</p:attrName>
                                        </p:attrNameLst>
                                      </p:cBhvr>
                                      <p:to>
                                        <p:strVal val="visible"/>
                                      </p:to>
                                    </p:set>
                                    <p:anim calcmode="lin" valueType="num">
                                      <p:cBhvr>
                                        <p:cTn id="115" dur="500" fill="hold"/>
                                        <p:tgtEl>
                                          <p:spTgt spid="19"/>
                                        </p:tgtEl>
                                        <p:attrNameLst>
                                          <p:attrName>ppt_w</p:attrName>
                                        </p:attrNameLst>
                                      </p:cBhvr>
                                      <p:tavLst>
                                        <p:tav tm="0">
                                          <p:val>
                                            <p:fltVal val="0"/>
                                          </p:val>
                                        </p:tav>
                                        <p:tav tm="100000">
                                          <p:val>
                                            <p:strVal val="#ppt_w"/>
                                          </p:val>
                                        </p:tav>
                                      </p:tavLst>
                                    </p:anim>
                                    <p:anim calcmode="lin" valueType="num">
                                      <p:cBhvr>
                                        <p:cTn id="116" dur="500" fill="hold"/>
                                        <p:tgtEl>
                                          <p:spTgt spid="19"/>
                                        </p:tgtEl>
                                        <p:attrNameLst>
                                          <p:attrName>ppt_h</p:attrName>
                                        </p:attrNameLst>
                                      </p:cBhvr>
                                      <p:tavLst>
                                        <p:tav tm="0">
                                          <p:val>
                                            <p:fltVal val="0"/>
                                          </p:val>
                                        </p:tav>
                                        <p:tav tm="100000">
                                          <p:val>
                                            <p:strVal val="#ppt_h"/>
                                          </p:val>
                                        </p:tav>
                                      </p:tavLst>
                                    </p:anim>
                                    <p:animEffect transition="in" filter="fade">
                                      <p:cBhvr>
                                        <p:cTn id="117" dur="500"/>
                                        <p:tgtEl>
                                          <p:spTgt spid="19"/>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20"/>
                                        </p:tgtEl>
                                        <p:attrNameLst>
                                          <p:attrName>style.visibility</p:attrName>
                                        </p:attrNameLst>
                                      </p:cBhvr>
                                      <p:to>
                                        <p:strVal val="visible"/>
                                      </p:to>
                                    </p:set>
                                    <p:anim calcmode="lin" valueType="num">
                                      <p:cBhvr>
                                        <p:cTn id="120" dur="500" fill="hold"/>
                                        <p:tgtEl>
                                          <p:spTgt spid="20"/>
                                        </p:tgtEl>
                                        <p:attrNameLst>
                                          <p:attrName>ppt_w</p:attrName>
                                        </p:attrNameLst>
                                      </p:cBhvr>
                                      <p:tavLst>
                                        <p:tav tm="0">
                                          <p:val>
                                            <p:fltVal val="0"/>
                                          </p:val>
                                        </p:tav>
                                        <p:tav tm="100000">
                                          <p:val>
                                            <p:strVal val="#ppt_w"/>
                                          </p:val>
                                        </p:tav>
                                      </p:tavLst>
                                    </p:anim>
                                    <p:anim calcmode="lin" valueType="num">
                                      <p:cBhvr>
                                        <p:cTn id="121" dur="500" fill="hold"/>
                                        <p:tgtEl>
                                          <p:spTgt spid="20"/>
                                        </p:tgtEl>
                                        <p:attrNameLst>
                                          <p:attrName>ppt_h</p:attrName>
                                        </p:attrNameLst>
                                      </p:cBhvr>
                                      <p:tavLst>
                                        <p:tav tm="0">
                                          <p:val>
                                            <p:fltVal val="0"/>
                                          </p:val>
                                        </p:tav>
                                        <p:tav tm="100000">
                                          <p:val>
                                            <p:strVal val="#ppt_h"/>
                                          </p:val>
                                        </p:tav>
                                      </p:tavLst>
                                    </p:anim>
                                    <p:animEffect transition="in" filter="fade">
                                      <p:cBhvr>
                                        <p:cTn id="122" dur="500"/>
                                        <p:tgtEl>
                                          <p:spTgt spid="20"/>
                                        </p:tgtEl>
                                      </p:cBhvr>
                                    </p:animEffect>
                                  </p:childTnLst>
                                </p:cTn>
                              </p:par>
                              <p:par>
                                <p:cTn id="123" presetID="53" presetClass="entr" presetSubtype="16" fill="hold" grpId="0" nodeType="withEffect">
                                  <p:stCondLst>
                                    <p:cond delay="0"/>
                                  </p:stCondLst>
                                  <p:childTnLst>
                                    <p:set>
                                      <p:cBhvr>
                                        <p:cTn id="124" dur="1" fill="hold">
                                          <p:stCondLst>
                                            <p:cond delay="0"/>
                                          </p:stCondLst>
                                        </p:cTn>
                                        <p:tgtEl>
                                          <p:spTgt spid="21"/>
                                        </p:tgtEl>
                                        <p:attrNameLst>
                                          <p:attrName>style.visibility</p:attrName>
                                        </p:attrNameLst>
                                      </p:cBhvr>
                                      <p:to>
                                        <p:strVal val="visible"/>
                                      </p:to>
                                    </p:set>
                                    <p:anim calcmode="lin" valueType="num">
                                      <p:cBhvr>
                                        <p:cTn id="125" dur="500" fill="hold"/>
                                        <p:tgtEl>
                                          <p:spTgt spid="21"/>
                                        </p:tgtEl>
                                        <p:attrNameLst>
                                          <p:attrName>ppt_w</p:attrName>
                                        </p:attrNameLst>
                                      </p:cBhvr>
                                      <p:tavLst>
                                        <p:tav tm="0">
                                          <p:val>
                                            <p:fltVal val="0"/>
                                          </p:val>
                                        </p:tav>
                                        <p:tav tm="100000">
                                          <p:val>
                                            <p:strVal val="#ppt_w"/>
                                          </p:val>
                                        </p:tav>
                                      </p:tavLst>
                                    </p:anim>
                                    <p:anim calcmode="lin" valueType="num">
                                      <p:cBhvr>
                                        <p:cTn id="126" dur="500" fill="hold"/>
                                        <p:tgtEl>
                                          <p:spTgt spid="21"/>
                                        </p:tgtEl>
                                        <p:attrNameLst>
                                          <p:attrName>ppt_h</p:attrName>
                                        </p:attrNameLst>
                                      </p:cBhvr>
                                      <p:tavLst>
                                        <p:tav tm="0">
                                          <p:val>
                                            <p:fltVal val="0"/>
                                          </p:val>
                                        </p:tav>
                                        <p:tav tm="100000">
                                          <p:val>
                                            <p:strVal val="#ppt_h"/>
                                          </p:val>
                                        </p:tav>
                                      </p:tavLst>
                                    </p:anim>
                                    <p:animEffect transition="in" filter="fade">
                                      <p:cBhvr>
                                        <p:cTn id="127" dur="500"/>
                                        <p:tgtEl>
                                          <p:spTgt spid="21"/>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25"/>
                                        </p:tgtEl>
                                        <p:attrNameLst>
                                          <p:attrName>style.visibility</p:attrName>
                                        </p:attrNameLst>
                                      </p:cBhvr>
                                      <p:to>
                                        <p:strVal val="visible"/>
                                      </p:to>
                                    </p:set>
                                    <p:anim calcmode="lin" valueType="num">
                                      <p:cBhvr>
                                        <p:cTn id="130" dur="500" fill="hold"/>
                                        <p:tgtEl>
                                          <p:spTgt spid="25"/>
                                        </p:tgtEl>
                                        <p:attrNameLst>
                                          <p:attrName>ppt_w</p:attrName>
                                        </p:attrNameLst>
                                      </p:cBhvr>
                                      <p:tavLst>
                                        <p:tav tm="0">
                                          <p:val>
                                            <p:fltVal val="0"/>
                                          </p:val>
                                        </p:tav>
                                        <p:tav tm="100000">
                                          <p:val>
                                            <p:strVal val="#ppt_w"/>
                                          </p:val>
                                        </p:tav>
                                      </p:tavLst>
                                    </p:anim>
                                    <p:anim calcmode="lin" valueType="num">
                                      <p:cBhvr>
                                        <p:cTn id="131" dur="500" fill="hold"/>
                                        <p:tgtEl>
                                          <p:spTgt spid="25"/>
                                        </p:tgtEl>
                                        <p:attrNameLst>
                                          <p:attrName>ppt_h</p:attrName>
                                        </p:attrNameLst>
                                      </p:cBhvr>
                                      <p:tavLst>
                                        <p:tav tm="0">
                                          <p:val>
                                            <p:fltVal val="0"/>
                                          </p:val>
                                        </p:tav>
                                        <p:tav tm="100000">
                                          <p:val>
                                            <p:strVal val="#ppt_h"/>
                                          </p:val>
                                        </p:tav>
                                      </p:tavLst>
                                    </p:anim>
                                    <p:animEffect transition="in" filter="fade">
                                      <p:cBhvr>
                                        <p:cTn id="132" dur="500"/>
                                        <p:tgtEl>
                                          <p:spTgt spid="25"/>
                                        </p:tgtEl>
                                      </p:cBhvr>
                                    </p:animEffect>
                                  </p:childTnLst>
                                </p:cTn>
                              </p:par>
                              <p:par>
                                <p:cTn id="133" presetID="53" presetClass="entr" presetSubtype="16" fill="hold" grpId="0" nodeType="withEffect">
                                  <p:stCondLst>
                                    <p:cond delay="0"/>
                                  </p:stCondLst>
                                  <p:childTnLst>
                                    <p:set>
                                      <p:cBhvr>
                                        <p:cTn id="134" dur="1" fill="hold">
                                          <p:stCondLst>
                                            <p:cond delay="0"/>
                                          </p:stCondLst>
                                        </p:cTn>
                                        <p:tgtEl>
                                          <p:spTgt spid="22"/>
                                        </p:tgtEl>
                                        <p:attrNameLst>
                                          <p:attrName>style.visibility</p:attrName>
                                        </p:attrNameLst>
                                      </p:cBhvr>
                                      <p:to>
                                        <p:strVal val="visible"/>
                                      </p:to>
                                    </p:set>
                                    <p:anim calcmode="lin" valueType="num">
                                      <p:cBhvr>
                                        <p:cTn id="135" dur="500" fill="hold"/>
                                        <p:tgtEl>
                                          <p:spTgt spid="22"/>
                                        </p:tgtEl>
                                        <p:attrNameLst>
                                          <p:attrName>ppt_w</p:attrName>
                                        </p:attrNameLst>
                                      </p:cBhvr>
                                      <p:tavLst>
                                        <p:tav tm="0">
                                          <p:val>
                                            <p:fltVal val="0"/>
                                          </p:val>
                                        </p:tav>
                                        <p:tav tm="100000">
                                          <p:val>
                                            <p:strVal val="#ppt_w"/>
                                          </p:val>
                                        </p:tav>
                                      </p:tavLst>
                                    </p:anim>
                                    <p:anim calcmode="lin" valueType="num">
                                      <p:cBhvr>
                                        <p:cTn id="136" dur="500" fill="hold"/>
                                        <p:tgtEl>
                                          <p:spTgt spid="22"/>
                                        </p:tgtEl>
                                        <p:attrNameLst>
                                          <p:attrName>ppt_h</p:attrName>
                                        </p:attrNameLst>
                                      </p:cBhvr>
                                      <p:tavLst>
                                        <p:tav tm="0">
                                          <p:val>
                                            <p:fltVal val="0"/>
                                          </p:val>
                                        </p:tav>
                                        <p:tav tm="100000">
                                          <p:val>
                                            <p:strVal val="#ppt_h"/>
                                          </p:val>
                                        </p:tav>
                                      </p:tavLst>
                                    </p:anim>
                                    <p:animEffect transition="in" filter="fade">
                                      <p:cBhvr>
                                        <p:cTn id="137" dur="500"/>
                                        <p:tgtEl>
                                          <p:spTgt spid="22"/>
                                        </p:tgtEl>
                                      </p:cBhvr>
                                    </p:animEffect>
                                  </p:childTnLst>
                                </p:cTn>
                              </p:par>
                            </p:childTnLst>
                          </p:cTn>
                        </p:par>
                      </p:childTnLst>
                    </p:cTn>
                  </p:par>
                  <p:par>
                    <p:cTn id="138" fill="hold">
                      <p:stCondLst>
                        <p:cond delay="indefinite"/>
                      </p:stCondLst>
                      <p:childTnLst>
                        <p:par>
                          <p:cTn id="139" fill="hold">
                            <p:stCondLst>
                              <p:cond delay="0"/>
                            </p:stCondLst>
                            <p:childTnLst>
                              <p:par>
                                <p:cTn id="140" presetID="53" presetClass="entr" presetSubtype="16" fill="hold" grpId="0" nodeType="clickEffect">
                                  <p:stCondLst>
                                    <p:cond delay="0"/>
                                  </p:stCondLst>
                                  <p:childTnLst>
                                    <p:set>
                                      <p:cBhvr>
                                        <p:cTn id="141" dur="1" fill="hold">
                                          <p:stCondLst>
                                            <p:cond delay="0"/>
                                          </p:stCondLst>
                                        </p:cTn>
                                        <p:tgtEl>
                                          <p:spTgt spid="26"/>
                                        </p:tgtEl>
                                        <p:attrNameLst>
                                          <p:attrName>style.visibility</p:attrName>
                                        </p:attrNameLst>
                                      </p:cBhvr>
                                      <p:to>
                                        <p:strVal val="visible"/>
                                      </p:to>
                                    </p:set>
                                    <p:anim calcmode="lin" valueType="num">
                                      <p:cBhvr>
                                        <p:cTn id="142" dur="500" fill="hold"/>
                                        <p:tgtEl>
                                          <p:spTgt spid="26"/>
                                        </p:tgtEl>
                                        <p:attrNameLst>
                                          <p:attrName>ppt_w</p:attrName>
                                        </p:attrNameLst>
                                      </p:cBhvr>
                                      <p:tavLst>
                                        <p:tav tm="0">
                                          <p:val>
                                            <p:fltVal val="0"/>
                                          </p:val>
                                        </p:tav>
                                        <p:tav tm="100000">
                                          <p:val>
                                            <p:strVal val="#ppt_w"/>
                                          </p:val>
                                        </p:tav>
                                      </p:tavLst>
                                    </p:anim>
                                    <p:anim calcmode="lin" valueType="num">
                                      <p:cBhvr>
                                        <p:cTn id="143" dur="500" fill="hold"/>
                                        <p:tgtEl>
                                          <p:spTgt spid="26"/>
                                        </p:tgtEl>
                                        <p:attrNameLst>
                                          <p:attrName>ppt_h</p:attrName>
                                        </p:attrNameLst>
                                      </p:cBhvr>
                                      <p:tavLst>
                                        <p:tav tm="0">
                                          <p:val>
                                            <p:fltVal val="0"/>
                                          </p:val>
                                        </p:tav>
                                        <p:tav tm="100000">
                                          <p:val>
                                            <p:strVal val="#ppt_h"/>
                                          </p:val>
                                        </p:tav>
                                      </p:tavLst>
                                    </p:anim>
                                    <p:animEffect transition="in" filter="fade">
                                      <p:cBhvr>
                                        <p:cTn id="144" dur="500"/>
                                        <p:tgtEl>
                                          <p:spTgt spid="26"/>
                                        </p:tgtEl>
                                      </p:cBhvr>
                                    </p:animEffect>
                                  </p:childTnLst>
                                </p:cTn>
                              </p:par>
                              <p:par>
                                <p:cTn id="145" presetID="53" presetClass="entr" presetSubtype="16" fill="hold" grpId="0" nodeType="withEffect">
                                  <p:stCondLst>
                                    <p:cond delay="0"/>
                                  </p:stCondLst>
                                  <p:childTnLst>
                                    <p:set>
                                      <p:cBhvr>
                                        <p:cTn id="146" dur="1" fill="hold">
                                          <p:stCondLst>
                                            <p:cond delay="0"/>
                                          </p:stCondLst>
                                        </p:cTn>
                                        <p:tgtEl>
                                          <p:spTgt spid="27"/>
                                        </p:tgtEl>
                                        <p:attrNameLst>
                                          <p:attrName>style.visibility</p:attrName>
                                        </p:attrNameLst>
                                      </p:cBhvr>
                                      <p:to>
                                        <p:strVal val="visible"/>
                                      </p:to>
                                    </p:set>
                                    <p:anim calcmode="lin" valueType="num">
                                      <p:cBhvr>
                                        <p:cTn id="147" dur="500" fill="hold"/>
                                        <p:tgtEl>
                                          <p:spTgt spid="27"/>
                                        </p:tgtEl>
                                        <p:attrNameLst>
                                          <p:attrName>ppt_w</p:attrName>
                                        </p:attrNameLst>
                                      </p:cBhvr>
                                      <p:tavLst>
                                        <p:tav tm="0">
                                          <p:val>
                                            <p:fltVal val="0"/>
                                          </p:val>
                                        </p:tav>
                                        <p:tav tm="100000">
                                          <p:val>
                                            <p:strVal val="#ppt_w"/>
                                          </p:val>
                                        </p:tav>
                                      </p:tavLst>
                                    </p:anim>
                                    <p:anim calcmode="lin" valueType="num">
                                      <p:cBhvr>
                                        <p:cTn id="148" dur="500" fill="hold"/>
                                        <p:tgtEl>
                                          <p:spTgt spid="27"/>
                                        </p:tgtEl>
                                        <p:attrNameLst>
                                          <p:attrName>ppt_h</p:attrName>
                                        </p:attrNameLst>
                                      </p:cBhvr>
                                      <p:tavLst>
                                        <p:tav tm="0">
                                          <p:val>
                                            <p:fltVal val="0"/>
                                          </p:val>
                                        </p:tav>
                                        <p:tav tm="100000">
                                          <p:val>
                                            <p:strVal val="#ppt_h"/>
                                          </p:val>
                                        </p:tav>
                                      </p:tavLst>
                                    </p:anim>
                                    <p:animEffect transition="in" filter="fade">
                                      <p:cBhvr>
                                        <p:cTn id="149" dur="500"/>
                                        <p:tgtEl>
                                          <p:spTgt spid="27"/>
                                        </p:tgtEl>
                                      </p:cBhvr>
                                    </p:animEffect>
                                  </p:childTnLst>
                                </p:cTn>
                              </p:par>
                              <p:par>
                                <p:cTn id="150" presetID="53" presetClass="entr" presetSubtype="16" fill="hold" grpId="0" nodeType="withEffect">
                                  <p:stCondLst>
                                    <p:cond delay="0"/>
                                  </p:stCondLst>
                                  <p:childTnLst>
                                    <p:set>
                                      <p:cBhvr>
                                        <p:cTn id="151" dur="1" fill="hold">
                                          <p:stCondLst>
                                            <p:cond delay="0"/>
                                          </p:stCondLst>
                                        </p:cTn>
                                        <p:tgtEl>
                                          <p:spTgt spid="28"/>
                                        </p:tgtEl>
                                        <p:attrNameLst>
                                          <p:attrName>style.visibility</p:attrName>
                                        </p:attrNameLst>
                                      </p:cBhvr>
                                      <p:to>
                                        <p:strVal val="visible"/>
                                      </p:to>
                                    </p:set>
                                    <p:anim calcmode="lin" valueType="num">
                                      <p:cBhvr>
                                        <p:cTn id="152" dur="500" fill="hold"/>
                                        <p:tgtEl>
                                          <p:spTgt spid="28"/>
                                        </p:tgtEl>
                                        <p:attrNameLst>
                                          <p:attrName>ppt_w</p:attrName>
                                        </p:attrNameLst>
                                      </p:cBhvr>
                                      <p:tavLst>
                                        <p:tav tm="0">
                                          <p:val>
                                            <p:fltVal val="0"/>
                                          </p:val>
                                        </p:tav>
                                        <p:tav tm="100000">
                                          <p:val>
                                            <p:strVal val="#ppt_w"/>
                                          </p:val>
                                        </p:tav>
                                      </p:tavLst>
                                    </p:anim>
                                    <p:anim calcmode="lin" valueType="num">
                                      <p:cBhvr>
                                        <p:cTn id="153" dur="500" fill="hold"/>
                                        <p:tgtEl>
                                          <p:spTgt spid="28"/>
                                        </p:tgtEl>
                                        <p:attrNameLst>
                                          <p:attrName>ppt_h</p:attrName>
                                        </p:attrNameLst>
                                      </p:cBhvr>
                                      <p:tavLst>
                                        <p:tav tm="0">
                                          <p:val>
                                            <p:fltVal val="0"/>
                                          </p:val>
                                        </p:tav>
                                        <p:tav tm="100000">
                                          <p:val>
                                            <p:strVal val="#ppt_h"/>
                                          </p:val>
                                        </p:tav>
                                      </p:tavLst>
                                    </p:anim>
                                    <p:animEffect transition="in" filter="fade">
                                      <p:cBhvr>
                                        <p:cTn id="154" dur="500"/>
                                        <p:tgtEl>
                                          <p:spTgt spid="28"/>
                                        </p:tgtEl>
                                      </p:cBhvr>
                                    </p:animEffect>
                                  </p:childTnLst>
                                </p:cTn>
                              </p:par>
                              <p:par>
                                <p:cTn id="155" presetID="53" presetClass="entr" presetSubtype="16" fill="hold" grpId="0" nodeType="withEffect">
                                  <p:stCondLst>
                                    <p:cond delay="0"/>
                                  </p:stCondLst>
                                  <p:childTnLst>
                                    <p:set>
                                      <p:cBhvr>
                                        <p:cTn id="156" dur="1" fill="hold">
                                          <p:stCondLst>
                                            <p:cond delay="0"/>
                                          </p:stCondLst>
                                        </p:cTn>
                                        <p:tgtEl>
                                          <p:spTgt spid="34"/>
                                        </p:tgtEl>
                                        <p:attrNameLst>
                                          <p:attrName>style.visibility</p:attrName>
                                        </p:attrNameLst>
                                      </p:cBhvr>
                                      <p:to>
                                        <p:strVal val="visible"/>
                                      </p:to>
                                    </p:set>
                                    <p:anim calcmode="lin" valueType="num">
                                      <p:cBhvr>
                                        <p:cTn id="157" dur="500" fill="hold"/>
                                        <p:tgtEl>
                                          <p:spTgt spid="34"/>
                                        </p:tgtEl>
                                        <p:attrNameLst>
                                          <p:attrName>ppt_w</p:attrName>
                                        </p:attrNameLst>
                                      </p:cBhvr>
                                      <p:tavLst>
                                        <p:tav tm="0">
                                          <p:val>
                                            <p:fltVal val="0"/>
                                          </p:val>
                                        </p:tav>
                                        <p:tav tm="100000">
                                          <p:val>
                                            <p:strVal val="#ppt_w"/>
                                          </p:val>
                                        </p:tav>
                                      </p:tavLst>
                                    </p:anim>
                                    <p:anim calcmode="lin" valueType="num">
                                      <p:cBhvr>
                                        <p:cTn id="158" dur="500" fill="hold"/>
                                        <p:tgtEl>
                                          <p:spTgt spid="34"/>
                                        </p:tgtEl>
                                        <p:attrNameLst>
                                          <p:attrName>ppt_h</p:attrName>
                                        </p:attrNameLst>
                                      </p:cBhvr>
                                      <p:tavLst>
                                        <p:tav tm="0">
                                          <p:val>
                                            <p:fltVal val="0"/>
                                          </p:val>
                                        </p:tav>
                                        <p:tav tm="100000">
                                          <p:val>
                                            <p:strVal val="#ppt_h"/>
                                          </p:val>
                                        </p:tav>
                                      </p:tavLst>
                                    </p:anim>
                                    <p:animEffect transition="in" filter="fade">
                                      <p:cBhvr>
                                        <p:cTn id="159" dur="500"/>
                                        <p:tgtEl>
                                          <p:spTgt spid="34"/>
                                        </p:tgtEl>
                                      </p:cBhvr>
                                    </p:animEffect>
                                  </p:childTnLst>
                                </p:cTn>
                              </p:par>
                            </p:childTnLst>
                          </p:cTn>
                        </p:par>
                      </p:childTnLst>
                    </p:cTn>
                  </p:par>
                  <p:par>
                    <p:cTn id="160" fill="hold">
                      <p:stCondLst>
                        <p:cond delay="indefinite"/>
                      </p:stCondLst>
                      <p:childTnLst>
                        <p:par>
                          <p:cTn id="161" fill="hold">
                            <p:stCondLst>
                              <p:cond delay="0"/>
                            </p:stCondLst>
                            <p:childTnLst>
                              <p:par>
                                <p:cTn id="162" presetID="16" presetClass="entr" presetSubtype="21" fill="hold" grpId="0" nodeType="clickEffect">
                                  <p:stCondLst>
                                    <p:cond delay="0"/>
                                  </p:stCondLst>
                                  <p:childTnLst>
                                    <p:set>
                                      <p:cBhvr>
                                        <p:cTn id="163" dur="1" fill="hold">
                                          <p:stCondLst>
                                            <p:cond delay="0"/>
                                          </p:stCondLst>
                                        </p:cTn>
                                        <p:tgtEl>
                                          <p:spTgt spid="49"/>
                                        </p:tgtEl>
                                        <p:attrNameLst>
                                          <p:attrName>style.visibility</p:attrName>
                                        </p:attrNameLst>
                                      </p:cBhvr>
                                      <p:to>
                                        <p:strVal val="visible"/>
                                      </p:to>
                                    </p:set>
                                    <p:animEffect transition="in" filter="barn(inVertical)">
                                      <p:cBhvr>
                                        <p:cTn id="164" dur="500"/>
                                        <p:tgtEl>
                                          <p:spTgt spid="49"/>
                                        </p:tgtEl>
                                      </p:cBhvr>
                                    </p:animEffect>
                                  </p:childTnLst>
                                </p:cTn>
                              </p:par>
                            </p:childTnLst>
                          </p:cTn>
                        </p:par>
                      </p:childTnLst>
                    </p:cTn>
                  </p:par>
                  <p:par>
                    <p:cTn id="165" fill="hold">
                      <p:stCondLst>
                        <p:cond delay="indefinite"/>
                      </p:stCondLst>
                      <p:childTnLst>
                        <p:par>
                          <p:cTn id="166" fill="hold">
                            <p:stCondLst>
                              <p:cond delay="0"/>
                            </p:stCondLst>
                            <p:childTnLst>
                              <p:par>
                                <p:cTn id="167" presetID="53" presetClass="entr" presetSubtype="16" fill="hold" grpId="0" nodeType="clickEffect">
                                  <p:stCondLst>
                                    <p:cond delay="0"/>
                                  </p:stCondLst>
                                  <p:childTnLst>
                                    <p:set>
                                      <p:cBhvr>
                                        <p:cTn id="168" dur="1" fill="hold">
                                          <p:stCondLst>
                                            <p:cond delay="0"/>
                                          </p:stCondLst>
                                        </p:cTn>
                                        <p:tgtEl>
                                          <p:spTgt spid="30"/>
                                        </p:tgtEl>
                                        <p:attrNameLst>
                                          <p:attrName>style.visibility</p:attrName>
                                        </p:attrNameLst>
                                      </p:cBhvr>
                                      <p:to>
                                        <p:strVal val="visible"/>
                                      </p:to>
                                    </p:set>
                                    <p:anim calcmode="lin" valueType="num">
                                      <p:cBhvr>
                                        <p:cTn id="169" dur="500" fill="hold"/>
                                        <p:tgtEl>
                                          <p:spTgt spid="30"/>
                                        </p:tgtEl>
                                        <p:attrNameLst>
                                          <p:attrName>ppt_w</p:attrName>
                                        </p:attrNameLst>
                                      </p:cBhvr>
                                      <p:tavLst>
                                        <p:tav tm="0">
                                          <p:val>
                                            <p:fltVal val="0"/>
                                          </p:val>
                                        </p:tav>
                                        <p:tav tm="100000">
                                          <p:val>
                                            <p:strVal val="#ppt_w"/>
                                          </p:val>
                                        </p:tav>
                                      </p:tavLst>
                                    </p:anim>
                                    <p:anim calcmode="lin" valueType="num">
                                      <p:cBhvr>
                                        <p:cTn id="170" dur="500" fill="hold"/>
                                        <p:tgtEl>
                                          <p:spTgt spid="30"/>
                                        </p:tgtEl>
                                        <p:attrNameLst>
                                          <p:attrName>ppt_h</p:attrName>
                                        </p:attrNameLst>
                                      </p:cBhvr>
                                      <p:tavLst>
                                        <p:tav tm="0">
                                          <p:val>
                                            <p:fltVal val="0"/>
                                          </p:val>
                                        </p:tav>
                                        <p:tav tm="100000">
                                          <p:val>
                                            <p:strVal val="#ppt_h"/>
                                          </p:val>
                                        </p:tav>
                                      </p:tavLst>
                                    </p:anim>
                                    <p:animEffect transition="in" filter="fade">
                                      <p:cBhvr>
                                        <p:cTn id="171" dur="500"/>
                                        <p:tgtEl>
                                          <p:spTgt spid="30"/>
                                        </p:tgtEl>
                                      </p:cBhvr>
                                    </p:animEffect>
                                  </p:childTnLst>
                                </p:cTn>
                              </p:par>
                              <p:par>
                                <p:cTn id="172" presetID="53" presetClass="entr" presetSubtype="16" fill="hold" grpId="0" nodeType="withEffect">
                                  <p:stCondLst>
                                    <p:cond delay="0"/>
                                  </p:stCondLst>
                                  <p:childTnLst>
                                    <p:set>
                                      <p:cBhvr>
                                        <p:cTn id="173" dur="1" fill="hold">
                                          <p:stCondLst>
                                            <p:cond delay="0"/>
                                          </p:stCondLst>
                                        </p:cTn>
                                        <p:tgtEl>
                                          <p:spTgt spid="29"/>
                                        </p:tgtEl>
                                        <p:attrNameLst>
                                          <p:attrName>style.visibility</p:attrName>
                                        </p:attrNameLst>
                                      </p:cBhvr>
                                      <p:to>
                                        <p:strVal val="visible"/>
                                      </p:to>
                                    </p:set>
                                    <p:anim calcmode="lin" valueType="num">
                                      <p:cBhvr>
                                        <p:cTn id="174" dur="500" fill="hold"/>
                                        <p:tgtEl>
                                          <p:spTgt spid="29"/>
                                        </p:tgtEl>
                                        <p:attrNameLst>
                                          <p:attrName>ppt_w</p:attrName>
                                        </p:attrNameLst>
                                      </p:cBhvr>
                                      <p:tavLst>
                                        <p:tav tm="0">
                                          <p:val>
                                            <p:fltVal val="0"/>
                                          </p:val>
                                        </p:tav>
                                        <p:tav tm="100000">
                                          <p:val>
                                            <p:strVal val="#ppt_w"/>
                                          </p:val>
                                        </p:tav>
                                      </p:tavLst>
                                    </p:anim>
                                    <p:anim calcmode="lin" valueType="num">
                                      <p:cBhvr>
                                        <p:cTn id="175" dur="500" fill="hold"/>
                                        <p:tgtEl>
                                          <p:spTgt spid="29"/>
                                        </p:tgtEl>
                                        <p:attrNameLst>
                                          <p:attrName>ppt_h</p:attrName>
                                        </p:attrNameLst>
                                      </p:cBhvr>
                                      <p:tavLst>
                                        <p:tav tm="0">
                                          <p:val>
                                            <p:fltVal val="0"/>
                                          </p:val>
                                        </p:tav>
                                        <p:tav tm="100000">
                                          <p:val>
                                            <p:strVal val="#ppt_h"/>
                                          </p:val>
                                        </p:tav>
                                      </p:tavLst>
                                    </p:anim>
                                    <p:animEffect transition="in" filter="fade">
                                      <p:cBhvr>
                                        <p:cTn id="176" dur="500"/>
                                        <p:tgtEl>
                                          <p:spTgt spid="29"/>
                                        </p:tgtEl>
                                      </p:cBhvr>
                                    </p:animEffect>
                                  </p:childTnLst>
                                </p:cTn>
                              </p:par>
                              <p:par>
                                <p:cTn id="177" presetID="53" presetClass="entr" presetSubtype="16" fill="hold" grpId="0" nodeType="withEffect">
                                  <p:stCondLst>
                                    <p:cond delay="0"/>
                                  </p:stCondLst>
                                  <p:childTnLst>
                                    <p:set>
                                      <p:cBhvr>
                                        <p:cTn id="178" dur="1" fill="hold">
                                          <p:stCondLst>
                                            <p:cond delay="0"/>
                                          </p:stCondLst>
                                        </p:cTn>
                                        <p:tgtEl>
                                          <p:spTgt spid="35"/>
                                        </p:tgtEl>
                                        <p:attrNameLst>
                                          <p:attrName>style.visibility</p:attrName>
                                        </p:attrNameLst>
                                      </p:cBhvr>
                                      <p:to>
                                        <p:strVal val="visible"/>
                                      </p:to>
                                    </p:set>
                                    <p:anim calcmode="lin" valueType="num">
                                      <p:cBhvr>
                                        <p:cTn id="179" dur="500" fill="hold"/>
                                        <p:tgtEl>
                                          <p:spTgt spid="35"/>
                                        </p:tgtEl>
                                        <p:attrNameLst>
                                          <p:attrName>ppt_w</p:attrName>
                                        </p:attrNameLst>
                                      </p:cBhvr>
                                      <p:tavLst>
                                        <p:tav tm="0">
                                          <p:val>
                                            <p:fltVal val="0"/>
                                          </p:val>
                                        </p:tav>
                                        <p:tav tm="100000">
                                          <p:val>
                                            <p:strVal val="#ppt_w"/>
                                          </p:val>
                                        </p:tav>
                                      </p:tavLst>
                                    </p:anim>
                                    <p:anim calcmode="lin" valueType="num">
                                      <p:cBhvr>
                                        <p:cTn id="180" dur="500" fill="hold"/>
                                        <p:tgtEl>
                                          <p:spTgt spid="35"/>
                                        </p:tgtEl>
                                        <p:attrNameLst>
                                          <p:attrName>ppt_h</p:attrName>
                                        </p:attrNameLst>
                                      </p:cBhvr>
                                      <p:tavLst>
                                        <p:tav tm="0">
                                          <p:val>
                                            <p:fltVal val="0"/>
                                          </p:val>
                                        </p:tav>
                                        <p:tav tm="100000">
                                          <p:val>
                                            <p:strVal val="#ppt_h"/>
                                          </p:val>
                                        </p:tav>
                                      </p:tavLst>
                                    </p:anim>
                                    <p:animEffect transition="in" filter="fade">
                                      <p:cBhvr>
                                        <p:cTn id="181" dur="500"/>
                                        <p:tgtEl>
                                          <p:spTgt spid="35"/>
                                        </p:tgtEl>
                                      </p:cBhvr>
                                    </p:animEffect>
                                  </p:childTnLst>
                                </p:cTn>
                              </p:par>
                              <p:par>
                                <p:cTn id="182" presetID="53" presetClass="entr" presetSubtype="16" fill="hold" grpId="0" nodeType="withEffect">
                                  <p:stCondLst>
                                    <p:cond delay="0"/>
                                  </p:stCondLst>
                                  <p:childTnLst>
                                    <p:set>
                                      <p:cBhvr>
                                        <p:cTn id="183" dur="1" fill="hold">
                                          <p:stCondLst>
                                            <p:cond delay="0"/>
                                          </p:stCondLst>
                                        </p:cTn>
                                        <p:tgtEl>
                                          <p:spTgt spid="31"/>
                                        </p:tgtEl>
                                        <p:attrNameLst>
                                          <p:attrName>style.visibility</p:attrName>
                                        </p:attrNameLst>
                                      </p:cBhvr>
                                      <p:to>
                                        <p:strVal val="visible"/>
                                      </p:to>
                                    </p:set>
                                    <p:anim calcmode="lin" valueType="num">
                                      <p:cBhvr>
                                        <p:cTn id="184" dur="500" fill="hold"/>
                                        <p:tgtEl>
                                          <p:spTgt spid="31"/>
                                        </p:tgtEl>
                                        <p:attrNameLst>
                                          <p:attrName>ppt_w</p:attrName>
                                        </p:attrNameLst>
                                      </p:cBhvr>
                                      <p:tavLst>
                                        <p:tav tm="0">
                                          <p:val>
                                            <p:fltVal val="0"/>
                                          </p:val>
                                        </p:tav>
                                        <p:tav tm="100000">
                                          <p:val>
                                            <p:strVal val="#ppt_w"/>
                                          </p:val>
                                        </p:tav>
                                      </p:tavLst>
                                    </p:anim>
                                    <p:anim calcmode="lin" valueType="num">
                                      <p:cBhvr>
                                        <p:cTn id="185" dur="500" fill="hold"/>
                                        <p:tgtEl>
                                          <p:spTgt spid="31"/>
                                        </p:tgtEl>
                                        <p:attrNameLst>
                                          <p:attrName>ppt_h</p:attrName>
                                        </p:attrNameLst>
                                      </p:cBhvr>
                                      <p:tavLst>
                                        <p:tav tm="0">
                                          <p:val>
                                            <p:fltVal val="0"/>
                                          </p:val>
                                        </p:tav>
                                        <p:tav tm="100000">
                                          <p:val>
                                            <p:strVal val="#ppt_h"/>
                                          </p:val>
                                        </p:tav>
                                      </p:tavLst>
                                    </p:anim>
                                    <p:animEffect transition="in" filter="fade">
                                      <p:cBhvr>
                                        <p:cTn id="186" dur="500"/>
                                        <p:tgtEl>
                                          <p:spTgt spid="31"/>
                                        </p:tgtEl>
                                      </p:cBhvr>
                                    </p:animEffect>
                                  </p:childTnLst>
                                </p:cTn>
                              </p:par>
                              <p:par>
                                <p:cTn id="187" presetID="53" presetClass="entr" presetSubtype="16" fill="hold" grpId="0" nodeType="withEffect">
                                  <p:stCondLst>
                                    <p:cond delay="0"/>
                                  </p:stCondLst>
                                  <p:childTnLst>
                                    <p:set>
                                      <p:cBhvr>
                                        <p:cTn id="188" dur="1" fill="hold">
                                          <p:stCondLst>
                                            <p:cond delay="0"/>
                                          </p:stCondLst>
                                        </p:cTn>
                                        <p:tgtEl>
                                          <p:spTgt spid="32"/>
                                        </p:tgtEl>
                                        <p:attrNameLst>
                                          <p:attrName>style.visibility</p:attrName>
                                        </p:attrNameLst>
                                      </p:cBhvr>
                                      <p:to>
                                        <p:strVal val="visible"/>
                                      </p:to>
                                    </p:set>
                                    <p:anim calcmode="lin" valueType="num">
                                      <p:cBhvr>
                                        <p:cTn id="189" dur="500" fill="hold"/>
                                        <p:tgtEl>
                                          <p:spTgt spid="32"/>
                                        </p:tgtEl>
                                        <p:attrNameLst>
                                          <p:attrName>ppt_w</p:attrName>
                                        </p:attrNameLst>
                                      </p:cBhvr>
                                      <p:tavLst>
                                        <p:tav tm="0">
                                          <p:val>
                                            <p:fltVal val="0"/>
                                          </p:val>
                                        </p:tav>
                                        <p:tav tm="100000">
                                          <p:val>
                                            <p:strVal val="#ppt_w"/>
                                          </p:val>
                                        </p:tav>
                                      </p:tavLst>
                                    </p:anim>
                                    <p:anim calcmode="lin" valueType="num">
                                      <p:cBhvr>
                                        <p:cTn id="190" dur="500" fill="hold"/>
                                        <p:tgtEl>
                                          <p:spTgt spid="32"/>
                                        </p:tgtEl>
                                        <p:attrNameLst>
                                          <p:attrName>ppt_h</p:attrName>
                                        </p:attrNameLst>
                                      </p:cBhvr>
                                      <p:tavLst>
                                        <p:tav tm="0">
                                          <p:val>
                                            <p:fltVal val="0"/>
                                          </p:val>
                                        </p:tav>
                                        <p:tav tm="100000">
                                          <p:val>
                                            <p:strVal val="#ppt_h"/>
                                          </p:val>
                                        </p:tav>
                                      </p:tavLst>
                                    </p:anim>
                                    <p:animEffect transition="in" filter="fade">
                                      <p:cBhvr>
                                        <p:cTn id="191" dur="500"/>
                                        <p:tgtEl>
                                          <p:spTgt spid="32"/>
                                        </p:tgtEl>
                                      </p:cBhvr>
                                    </p:animEffect>
                                  </p:childTnLst>
                                </p:cTn>
                              </p:par>
                            </p:childTnLst>
                          </p:cTn>
                        </p:par>
                      </p:childTnLst>
                    </p:cTn>
                  </p:par>
                  <p:par>
                    <p:cTn id="192" fill="hold">
                      <p:stCondLst>
                        <p:cond delay="indefinite"/>
                      </p:stCondLst>
                      <p:childTnLst>
                        <p:par>
                          <p:cTn id="193" fill="hold">
                            <p:stCondLst>
                              <p:cond delay="0"/>
                            </p:stCondLst>
                            <p:childTnLst>
                              <p:par>
                                <p:cTn id="194" presetID="53" presetClass="entr" presetSubtype="16" fill="hold" grpId="0" nodeType="clickEffect">
                                  <p:stCondLst>
                                    <p:cond delay="0"/>
                                  </p:stCondLst>
                                  <p:childTnLst>
                                    <p:set>
                                      <p:cBhvr>
                                        <p:cTn id="195" dur="1" fill="hold">
                                          <p:stCondLst>
                                            <p:cond delay="0"/>
                                          </p:stCondLst>
                                        </p:cTn>
                                        <p:tgtEl>
                                          <p:spTgt spid="39"/>
                                        </p:tgtEl>
                                        <p:attrNameLst>
                                          <p:attrName>style.visibility</p:attrName>
                                        </p:attrNameLst>
                                      </p:cBhvr>
                                      <p:to>
                                        <p:strVal val="visible"/>
                                      </p:to>
                                    </p:set>
                                    <p:anim calcmode="lin" valueType="num">
                                      <p:cBhvr>
                                        <p:cTn id="196" dur="500" fill="hold"/>
                                        <p:tgtEl>
                                          <p:spTgt spid="39"/>
                                        </p:tgtEl>
                                        <p:attrNameLst>
                                          <p:attrName>ppt_w</p:attrName>
                                        </p:attrNameLst>
                                      </p:cBhvr>
                                      <p:tavLst>
                                        <p:tav tm="0">
                                          <p:val>
                                            <p:fltVal val="0"/>
                                          </p:val>
                                        </p:tav>
                                        <p:tav tm="100000">
                                          <p:val>
                                            <p:strVal val="#ppt_w"/>
                                          </p:val>
                                        </p:tav>
                                      </p:tavLst>
                                    </p:anim>
                                    <p:anim calcmode="lin" valueType="num">
                                      <p:cBhvr>
                                        <p:cTn id="197" dur="500" fill="hold"/>
                                        <p:tgtEl>
                                          <p:spTgt spid="39"/>
                                        </p:tgtEl>
                                        <p:attrNameLst>
                                          <p:attrName>ppt_h</p:attrName>
                                        </p:attrNameLst>
                                      </p:cBhvr>
                                      <p:tavLst>
                                        <p:tav tm="0">
                                          <p:val>
                                            <p:fltVal val="0"/>
                                          </p:val>
                                        </p:tav>
                                        <p:tav tm="100000">
                                          <p:val>
                                            <p:strVal val="#ppt_h"/>
                                          </p:val>
                                        </p:tav>
                                      </p:tavLst>
                                    </p:anim>
                                    <p:animEffect transition="in" filter="fade">
                                      <p:cBhvr>
                                        <p:cTn id="198" dur="500"/>
                                        <p:tgtEl>
                                          <p:spTgt spid="39"/>
                                        </p:tgtEl>
                                      </p:cBhvr>
                                    </p:animEffect>
                                  </p:childTnLst>
                                </p:cTn>
                              </p:par>
                              <p:par>
                                <p:cTn id="199" presetID="53" presetClass="entr" presetSubtype="16" fill="hold" grpId="0" nodeType="withEffect">
                                  <p:stCondLst>
                                    <p:cond delay="0"/>
                                  </p:stCondLst>
                                  <p:childTnLst>
                                    <p:set>
                                      <p:cBhvr>
                                        <p:cTn id="200" dur="1" fill="hold">
                                          <p:stCondLst>
                                            <p:cond delay="0"/>
                                          </p:stCondLst>
                                        </p:cTn>
                                        <p:tgtEl>
                                          <p:spTgt spid="40"/>
                                        </p:tgtEl>
                                        <p:attrNameLst>
                                          <p:attrName>style.visibility</p:attrName>
                                        </p:attrNameLst>
                                      </p:cBhvr>
                                      <p:to>
                                        <p:strVal val="visible"/>
                                      </p:to>
                                    </p:set>
                                    <p:anim calcmode="lin" valueType="num">
                                      <p:cBhvr>
                                        <p:cTn id="201" dur="500" fill="hold"/>
                                        <p:tgtEl>
                                          <p:spTgt spid="40"/>
                                        </p:tgtEl>
                                        <p:attrNameLst>
                                          <p:attrName>ppt_w</p:attrName>
                                        </p:attrNameLst>
                                      </p:cBhvr>
                                      <p:tavLst>
                                        <p:tav tm="0">
                                          <p:val>
                                            <p:fltVal val="0"/>
                                          </p:val>
                                        </p:tav>
                                        <p:tav tm="100000">
                                          <p:val>
                                            <p:strVal val="#ppt_w"/>
                                          </p:val>
                                        </p:tav>
                                      </p:tavLst>
                                    </p:anim>
                                    <p:anim calcmode="lin" valueType="num">
                                      <p:cBhvr>
                                        <p:cTn id="202" dur="500" fill="hold"/>
                                        <p:tgtEl>
                                          <p:spTgt spid="40"/>
                                        </p:tgtEl>
                                        <p:attrNameLst>
                                          <p:attrName>ppt_h</p:attrName>
                                        </p:attrNameLst>
                                      </p:cBhvr>
                                      <p:tavLst>
                                        <p:tav tm="0">
                                          <p:val>
                                            <p:fltVal val="0"/>
                                          </p:val>
                                        </p:tav>
                                        <p:tav tm="100000">
                                          <p:val>
                                            <p:strVal val="#ppt_h"/>
                                          </p:val>
                                        </p:tav>
                                      </p:tavLst>
                                    </p:anim>
                                    <p:animEffect transition="in" filter="fade">
                                      <p:cBhvr>
                                        <p:cTn id="203" dur="500"/>
                                        <p:tgtEl>
                                          <p:spTgt spid="40"/>
                                        </p:tgtEl>
                                      </p:cBhvr>
                                    </p:animEffect>
                                  </p:childTnLst>
                                </p:cTn>
                              </p:par>
                              <p:par>
                                <p:cTn id="204" presetID="53" presetClass="entr" presetSubtype="16" fill="hold" grpId="0" nodeType="withEffect">
                                  <p:stCondLst>
                                    <p:cond delay="0"/>
                                  </p:stCondLst>
                                  <p:childTnLst>
                                    <p:set>
                                      <p:cBhvr>
                                        <p:cTn id="205" dur="1" fill="hold">
                                          <p:stCondLst>
                                            <p:cond delay="0"/>
                                          </p:stCondLst>
                                        </p:cTn>
                                        <p:tgtEl>
                                          <p:spTgt spid="41"/>
                                        </p:tgtEl>
                                        <p:attrNameLst>
                                          <p:attrName>style.visibility</p:attrName>
                                        </p:attrNameLst>
                                      </p:cBhvr>
                                      <p:to>
                                        <p:strVal val="visible"/>
                                      </p:to>
                                    </p:set>
                                    <p:anim calcmode="lin" valueType="num">
                                      <p:cBhvr>
                                        <p:cTn id="206" dur="500" fill="hold"/>
                                        <p:tgtEl>
                                          <p:spTgt spid="41"/>
                                        </p:tgtEl>
                                        <p:attrNameLst>
                                          <p:attrName>ppt_w</p:attrName>
                                        </p:attrNameLst>
                                      </p:cBhvr>
                                      <p:tavLst>
                                        <p:tav tm="0">
                                          <p:val>
                                            <p:fltVal val="0"/>
                                          </p:val>
                                        </p:tav>
                                        <p:tav tm="100000">
                                          <p:val>
                                            <p:strVal val="#ppt_w"/>
                                          </p:val>
                                        </p:tav>
                                      </p:tavLst>
                                    </p:anim>
                                    <p:anim calcmode="lin" valueType="num">
                                      <p:cBhvr>
                                        <p:cTn id="207" dur="500" fill="hold"/>
                                        <p:tgtEl>
                                          <p:spTgt spid="41"/>
                                        </p:tgtEl>
                                        <p:attrNameLst>
                                          <p:attrName>ppt_h</p:attrName>
                                        </p:attrNameLst>
                                      </p:cBhvr>
                                      <p:tavLst>
                                        <p:tav tm="0">
                                          <p:val>
                                            <p:fltVal val="0"/>
                                          </p:val>
                                        </p:tav>
                                        <p:tav tm="100000">
                                          <p:val>
                                            <p:strVal val="#ppt_h"/>
                                          </p:val>
                                        </p:tav>
                                      </p:tavLst>
                                    </p:anim>
                                    <p:animEffect transition="in" filter="fade">
                                      <p:cBhvr>
                                        <p:cTn id="208" dur="500"/>
                                        <p:tgtEl>
                                          <p:spTgt spid="41"/>
                                        </p:tgtEl>
                                      </p:cBhvr>
                                    </p:animEffect>
                                  </p:childTnLst>
                                </p:cTn>
                              </p:par>
                              <p:par>
                                <p:cTn id="209" presetID="53" presetClass="entr" presetSubtype="16" fill="hold" grpId="0" nodeType="withEffect">
                                  <p:stCondLst>
                                    <p:cond delay="0"/>
                                  </p:stCondLst>
                                  <p:childTnLst>
                                    <p:set>
                                      <p:cBhvr>
                                        <p:cTn id="210" dur="1" fill="hold">
                                          <p:stCondLst>
                                            <p:cond delay="0"/>
                                          </p:stCondLst>
                                        </p:cTn>
                                        <p:tgtEl>
                                          <p:spTgt spid="46"/>
                                        </p:tgtEl>
                                        <p:attrNameLst>
                                          <p:attrName>style.visibility</p:attrName>
                                        </p:attrNameLst>
                                      </p:cBhvr>
                                      <p:to>
                                        <p:strVal val="visible"/>
                                      </p:to>
                                    </p:set>
                                    <p:anim calcmode="lin" valueType="num">
                                      <p:cBhvr>
                                        <p:cTn id="211" dur="500" fill="hold"/>
                                        <p:tgtEl>
                                          <p:spTgt spid="46"/>
                                        </p:tgtEl>
                                        <p:attrNameLst>
                                          <p:attrName>ppt_w</p:attrName>
                                        </p:attrNameLst>
                                      </p:cBhvr>
                                      <p:tavLst>
                                        <p:tav tm="0">
                                          <p:val>
                                            <p:fltVal val="0"/>
                                          </p:val>
                                        </p:tav>
                                        <p:tav tm="100000">
                                          <p:val>
                                            <p:strVal val="#ppt_w"/>
                                          </p:val>
                                        </p:tav>
                                      </p:tavLst>
                                    </p:anim>
                                    <p:anim calcmode="lin" valueType="num">
                                      <p:cBhvr>
                                        <p:cTn id="212" dur="500" fill="hold"/>
                                        <p:tgtEl>
                                          <p:spTgt spid="46"/>
                                        </p:tgtEl>
                                        <p:attrNameLst>
                                          <p:attrName>ppt_h</p:attrName>
                                        </p:attrNameLst>
                                      </p:cBhvr>
                                      <p:tavLst>
                                        <p:tav tm="0">
                                          <p:val>
                                            <p:fltVal val="0"/>
                                          </p:val>
                                        </p:tav>
                                        <p:tav tm="100000">
                                          <p:val>
                                            <p:strVal val="#ppt_h"/>
                                          </p:val>
                                        </p:tav>
                                      </p:tavLst>
                                    </p:anim>
                                    <p:animEffect transition="in" filter="fade">
                                      <p:cBhvr>
                                        <p:cTn id="213" dur="500"/>
                                        <p:tgtEl>
                                          <p:spTgt spid="46"/>
                                        </p:tgtEl>
                                      </p:cBhvr>
                                    </p:animEffect>
                                  </p:childTnLst>
                                </p:cTn>
                              </p:par>
                            </p:childTnLst>
                          </p:cTn>
                        </p:par>
                      </p:childTnLst>
                    </p:cTn>
                  </p:par>
                  <p:par>
                    <p:cTn id="214" fill="hold">
                      <p:stCondLst>
                        <p:cond delay="indefinite"/>
                      </p:stCondLst>
                      <p:childTnLst>
                        <p:par>
                          <p:cTn id="215" fill="hold">
                            <p:stCondLst>
                              <p:cond delay="0"/>
                            </p:stCondLst>
                            <p:childTnLst>
                              <p:par>
                                <p:cTn id="216" presetID="16" presetClass="entr" presetSubtype="21" fill="hold" grpId="0" nodeType="clickEffect">
                                  <p:stCondLst>
                                    <p:cond delay="0"/>
                                  </p:stCondLst>
                                  <p:childTnLst>
                                    <p:set>
                                      <p:cBhvr>
                                        <p:cTn id="217" dur="1" fill="hold">
                                          <p:stCondLst>
                                            <p:cond delay="0"/>
                                          </p:stCondLst>
                                        </p:cTn>
                                        <p:tgtEl>
                                          <p:spTgt spid="50"/>
                                        </p:tgtEl>
                                        <p:attrNameLst>
                                          <p:attrName>style.visibility</p:attrName>
                                        </p:attrNameLst>
                                      </p:cBhvr>
                                      <p:to>
                                        <p:strVal val="visible"/>
                                      </p:to>
                                    </p:set>
                                    <p:animEffect transition="in" filter="barn(inVertical)">
                                      <p:cBhvr>
                                        <p:cTn id="218" dur="500"/>
                                        <p:tgtEl>
                                          <p:spTgt spid="50"/>
                                        </p:tgtEl>
                                      </p:cBhvr>
                                    </p:animEffect>
                                  </p:childTnLst>
                                </p:cTn>
                              </p:par>
                            </p:childTnLst>
                          </p:cTn>
                        </p:par>
                      </p:childTnLst>
                    </p:cTn>
                  </p:par>
                  <p:par>
                    <p:cTn id="219" fill="hold">
                      <p:stCondLst>
                        <p:cond delay="indefinite"/>
                      </p:stCondLst>
                      <p:childTnLst>
                        <p:par>
                          <p:cTn id="220" fill="hold">
                            <p:stCondLst>
                              <p:cond delay="0"/>
                            </p:stCondLst>
                            <p:childTnLst>
                              <p:par>
                                <p:cTn id="221" presetID="53" presetClass="entr" presetSubtype="16" fill="hold" grpId="0" nodeType="clickEffect">
                                  <p:stCondLst>
                                    <p:cond delay="0"/>
                                  </p:stCondLst>
                                  <p:childTnLst>
                                    <p:set>
                                      <p:cBhvr>
                                        <p:cTn id="222" dur="1" fill="hold">
                                          <p:stCondLst>
                                            <p:cond delay="0"/>
                                          </p:stCondLst>
                                        </p:cTn>
                                        <p:tgtEl>
                                          <p:spTgt spid="43"/>
                                        </p:tgtEl>
                                        <p:attrNameLst>
                                          <p:attrName>style.visibility</p:attrName>
                                        </p:attrNameLst>
                                      </p:cBhvr>
                                      <p:to>
                                        <p:strVal val="visible"/>
                                      </p:to>
                                    </p:set>
                                    <p:anim calcmode="lin" valueType="num">
                                      <p:cBhvr>
                                        <p:cTn id="223" dur="500" fill="hold"/>
                                        <p:tgtEl>
                                          <p:spTgt spid="43"/>
                                        </p:tgtEl>
                                        <p:attrNameLst>
                                          <p:attrName>ppt_w</p:attrName>
                                        </p:attrNameLst>
                                      </p:cBhvr>
                                      <p:tavLst>
                                        <p:tav tm="0">
                                          <p:val>
                                            <p:fltVal val="0"/>
                                          </p:val>
                                        </p:tav>
                                        <p:tav tm="100000">
                                          <p:val>
                                            <p:strVal val="#ppt_w"/>
                                          </p:val>
                                        </p:tav>
                                      </p:tavLst>
                                    </p:anim>
                                    <p:anim calcmode="lin" valueType="num">
                                      <p:cBhvr>
                                        <p:cTn id="224" dur="500" fill="hold"/>
                                        <p:tgtEl>
                                          <p:spTgt spid="43"/>
                                        </p:tgtEl>
                                        <p:attrNameLst>
                                          <p:attrName>ppt_h</p:attrName>
                                        </p:attrNameLst>
                                      </p:cBhvr>
                                      <p:tavLst>
                                        <p:tav tm="0">
                                          <p:val>
                                            <p:fltVal val="0"/>
                                          </p:val>
                                        </p:tav>
                                        <p:tav tm="100000">
                                          <p:val>
                                            <p:strVal val="#ppt_h"/>
                                          </p:val>
                                        </p:tav>
                                      </p:tavLst>
                                    </p:anim>
                                    <p:animEffect transition="in" filter="fade">
                                      <p:cBhvr>
                                        <p:cTn id="225" dur="500"/>
                                        <p:tgtEl>
                                          <p:spTgt spid="43"/>
                                        </p:tgtEl>
                                      </p:cBhvr>
                                    </p:animEffect>
                                  </p:childTnLst>
                                </p:cTn>
                              </p:par>
                              <p:par>
                                <p:cTn id="226" presetID="53" presetClass="entr" presetSubtype="16" fill="hold" grpId="0" nodeType="withEffect">
                                  <p:stCondLst>
                                    <p:cond delay="0"/>
                                  </p:stCondLst>
                                  <p:childTnLst>
                                    <p:set>
                                      <p:cBhvr>
                                        <p:cTn id="227" dur="1" fill="hold">
                                          <p:stCondLst>
                                            <p:cond delay="0"/>
                                          </p:stCondLst>
                                        </p:cTn>
                                        <p:tgtEl>
                                          <p:spTgt spid="42"/>
                                        </p:tgtEl>
                                        <p:attrNameLst>
                                          <p:attrName>style.visibility</p:attrName>
                                        </p:attrNameLst>
                                      </p:cBhvr>
                                      <p:to>
                                        <p:strVal val="visible"/>
                                      </p:to>
                                    </p:set>
                                    <p:anim calcmode="lin" valueType="num">
                                      <p:cBhvr>
                                        <p:cTn id="228" dur="500" fill="hold"/>
                                        <p:tgtEl>
                                          <p:spTgt spid="42"/>
                                        </p:tgtEl>
                                        <p:attrNameLst>
                                          <p:attrName>ppt_w</p:attrName>
                                        </p:attrNameLst>
                                      </p:cBhvr>
                                      <p:tavLst>
                                        <p:tav tm="0">
                                          <p:val>
                                            <p:fltVal val="0"/>
                                          </p:val>
                                        </p:tav>
                                        <p:tav tm="100000">
                                          <p:val>
                                            <p:strVal val="#ppt_w"/>
                                          </p:val>
                                        </p:tav>
                                      </p:tavLst>
                                    </p:anim>
                                    <p:anim calcmode="lin" valueType="num">
                                      <p:cBhvr>
                                        <p:cTn id="229" dur="500" fill="hold"/>
                                        <p:tgtEl>
                                          <p:spTgt spid="42"/>
                                        </p:tgtEl>
                                        <p:attrNameLst>
                                          <p:attrName>ppt_h</p:attrName>
                                        </p:attrNameLst>
                                      </p:cBhvr>
                                      <p:tavLst>
                                        <p:tav tm="0">
                                          <p:val>
                                            <p:fltVal val="0"/>
                                          </p:val>
                                        </p:tav>
                                        <p:tav tm="100000">
                                          <p:val>
                                            <p:strVal val="#ppt_h"/>
                                          </p:val>
                                        </p:tav>
                                      </p:tavLst>
                                    </p:anim>
                                    <p:animEffect transition="in" filter="fade">
                                      <p:cBhvr>
                                        <p:cTn id="230" dur="500"/>
                                        <p:tgtEl>
                                          <p:spTgt spid="42"/>
                                        </p:tgtEl>
                                      </p:cBhvr>
                                    </p:animEffect>
                                  </p:childTnLst>
                                </p:cTn>
                              </p:par>
                              <p:par>
                                <p:cTn id="231" presetID="53" presetClass="entr" presetSubtype="16" fill="hold" grpId="0" nodeType="withEffect">
                                  <p:stCondLst>
                                    <p:cond delay="0"/>
                                  </p:stCondLst>
                                  <p:childTnLst>
                                    <p:set>
                                      <p:cBhvr>
                                        <p:cTn id="232" dur="1" fill="hold">
                                          <p:stCondLst>
                                            <p:cond delay="0"/>
                                          </p:stCondLst>
                                        </p:cTn>
                                        <p:tgtEl>
                                          <p:spTgt spid="47"/>
                                        </p:tgtEl>
                                        <p:attrNameLst>
                                          <p:attrName>style.visibility</p:attrName>
                                        </p:attrNameLst>
                                      </p:cBhvr>
                                      <p:to>
                                        <p:strVal val="visible"/>
                                      </p:to>
                                    </p:set>
                                    <p:anim calcmode="lin" valueType="num">
                                      <p:cBhvr>
                                        <p:cTn id="233" dur="500" fill="hold"/>
                                        <p:tgtEl>
                                          <p:spTgt spid="47"/>
                                        </p:tgtEl>
                                        <p:attrNameLst>
                                          <p:attrName>ppt_w</p:attrName>
                                        </p:attrNameLst>
                                      </p:cBhvr>
                                      <p:tavLst>
                                        <p:tav tm="0">
                                          <p:val>
                                            <p:fltVal val="0"/>
                                          </p:val>
                                        </p:tav>
                                        <p:tav tm="100000">
                                          <p:val>
                                            <p:strVal val="#ppt_w"/>
                                          </p:val>
                                        </p:tav>
                                      </p:tavLst>
                                    </p:anim>
                                    <p:anim calcmode="lin" valueType="num">
                                      <p:cBhvr>
                                        <p:cTn id="234" dur="500" fill="hold"/>
                                        <p:tgtEl>
                                          <p:spTgt spid="47"/>
                                        </p:tgtEl>
                                        <p:attrNameLst>
                                          <p:attrName>ppt_h</p:attrName>
                                        </p:attrNameLst>
                                      </p:cBhvr>
                                      <p:tavLst>
                                        <p:tav tm="0">
                                          <p:val>
                                            <p:fltVal val="0"/>
                                          </p:val>
                                        </p:tav>
                                        <p:tav tm="100000">
                                          <p:val>
                                            <p:strVal val="#ppt_h"/>
                                          </p:val>
                                        </p:tav>
                                      </p:tavLst>
                                    </p:anim>
                                    <p:animEffect transition="in" filter="fade">
                                      <p:cBhvr>
                                        <p:cTn id="235" dur="500"/>
                                        <p:tgtEl>
                                          <p:spTgt spid="47"/>
                                        </p:tgtEl>
                                      </p:cBhvr>
                                    </p:animEffect>
                                  </p:childTnLst>
                                </p:cTn>
                              </p:par>
                              <p:par>
                                <p:cTn id="236" presetID="53" presetClass="entr" presetSubtype="16" fill="hold" grpId="0" nodeType="withEffect">
                                  <p:stCondLst>
                                    <p:cond delay="0"/>
                                  </p:stCondLst>
                                  <p:childTnLst>
                                    <p:set>
                                      <p:cBhvr>
                                        <p:cTn id="237" dur="1" fill="hold">
                                          <p:stCondLst>
                                            <p:cond delay="0"/>
                                          </p:stCondLst>
                                        </p:cTn>
                                        <p:tgtEl>
                                          <p:spTgt spid="44"/>
                                        </p:tgtEl>
                                        <p:attrNameLst>
                                          <p:attrName>style.visibility</p:attrName>
                                        </p:attrNameLst>
                                      </p:cBhvr>
                                      <p:to>
                                        <p:strVal val="visible"/>
                                      </p:to>
                                    </p:set>
                                    <p:anim calcmode="lin" valueType="num">
                                      <p:cBhvr>
                                        <p:cTn id="238" dur="500" fill="hold"/>
                                        <p:tgtEl>
                                          <p:spTgt spid="44"/>
                                        </p:tgtEl>
                                        <p:attrNameLst>
                                          <p:attrName>ppt_w</p:attrName>
                                        </p:attrNameLst>
                                      </p:cBhvr>
                                      <p:tavLst>
                                        <p:tav tm="0">
                                          <p:val>
                                            <p:fltVal val="0"/>
                                          </p:val>
                                        </p:tav>
                                        <p:tav tm="100000">
                                          <p:val>
                                            <p:strVal val="#ppt_w"/>
                                          </p:val>
                                        </p:tav>
                                      </p:tavLst>
                                    </p:anim>
                                    <p:anim calcmode="lin" valueType="num">
                                      <p:cBhvr>
                                        <p:cTn id="239" dur="500" fill="hold"/>
                                        <p:tgtEl>
                                          <p:spTgt spid="44"/>
                                        </p:tgtEl>
                                        <p:attrNameLst>
                                          <p:attrName>ppt_h</p:attrName>
                                        </p:attrNameLst>
                                      </p:cBhvr>
                                      <p:tavLst>
                                        <p:tav tm="0">
                                          <p:val>
                                            <p:fltVal val="0"/>
                                          </p:val>
                                        </p:tav>
                                        <p:tav tm="100000">
                                          <p:val>
                                            <p:strVal val="#ppt_h"/>
                                          </p:val>
                                        </p:tav>
                                      </p:tavLst>
                                    </p:anim>
                                    <p:animEffect transition="in" filter="fade">
                                      <p:cBhvr>
                                        <p:cTn id="240" dur="500"/>
                                        <p:tgtEl>
                                          <p:spTgt spid="44"/>
                                        </p:tgtEl>
                                      </p:cBhvr>
                                    </p:animEffect>
                                  </p:childTnLst>
                                </p:cTn>
                              </p:par>
                              <p:par>
                                <p:cTn id="241" presetID="53" presetClass="entr" presetSubtype="16" fill="hold" grpId="0" nodeType="withEffect">
                                  <p:stCondLst>
                                    <p:cond delay="0"/>
                                  </p:stCondLst>
                                  <p:childTnLst>
                                    <p:set>
                                      <p:cBhvr>
                                        <p:cTn id="242" dur="1" fill="hold">
                                          <p:stCondLst>
                                            <p:cond delay="0"/>
                                          </p:stCondLst>
                                        </p:cTn>
                                        <p:tgtEl>
                                          <p:spTgt spid="45"/>
                                        </p:tgtEl>
                                        <p:attrNameLst>
                                          <p:attrName>style.visibility</p:attrName>
                                        </p:attrNameLst>
                                      </p:cBhvr>
                                      <p:to>
                                        <p:strVal val="visible"/>
                                      </p:to>
                                    </p:set>
                                    <p:anim calcmode="lin" valueType="num">
                                      <p:cBhvr>
                                        <p:cTn id="243" dur="500" fill="hold"/>
                                        <p:tgtEl>
                                          <p:spTgt spid="45"/>
                                        </p:tgtEl>
                                        <p:attrNameLst>
                                          <p:attrName>ppt_w</p:attrName>
                                        </p:attrNameLst>
                                      </p:cBhvr>
                                      <p:tavLst>
                                        <p:tav tm="0">
                                          <p:val>
                                            <p:fltVal val="0"/>
                                          </p:val>
                                        </p:tav>
                                        <p:tav tm="100000">
                                          <p:val>
                                            <p:strVal val="#ppt_w"/>
                                          </p:val>
                                        </p:tav>
                                      </p:tavLst>
                                    </p:anim>
                                    <p:anim calcmode="lin" valueType="num">
                                      <p:cBhvr>
                                        <p:cTn id="244" dur="500" fill="hold"/>
                                        <p:tgtEl>
                                          <p:spTgt spid="45"/>
                                        </p:tgtEl>
                                        <p:attrNameLst>
                                          <p:attrName>ppt_h</p:attrName>
                                        </p:attrNameLst>
                                      </p:cBhvr>
                                      <p:tavLst>
                                        <p:tav tm="0">
                                          <p:val>
                                            <p:fltVal val="0"/>
                                          </p:val>
                                        </p:tav>
                                        <p:tav tm="100000">
                                          <p:val>
                                            <p:strVal val="#ppt_h"/>
                                          </p:val>
                                        </p:tav>
                                      </p:tavLst>
                                    </p:anim>
                                    <p:animEffect transition="in" filter="fade">
                                      <p:cBhvr>
                                        <p:cTn id="245"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4" grpId="0" animBg="1"/>
      <p:bldP spid="15" grpId="0" animBg="1"/>
      <p:bldP spid="16" grpId="0" animBg="1"/>
      <p:bldP spid="17" grpId="0" animBg="1"/>
      <p:bldP spid="18" grpId="0" animBg="1"/>
      <p:bldP spid="19" grpId="0" animBg="1"/>
      <p:bldP spid="20" grpId="0" animBg="1"/>
      <p:bldP spid="21" grpId="0" animBg="1"/>
      <p:bldP spid="22"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4</a:t>
            </a:r>
            <a:endParaRPr lang="fr-FR" sz="4000" dirty="0">
              <a:latin typeface="+mn-lt"/>
            </a:endParaRPr>
          </a:p>
        </p:txBody>
      </p:sp>
      <p:sp>
        <p:nvSpPr>
          <p:cNvPr id="3" name="Sous-titre 2"/>
          <p:cNvSpPr>
            <a:spLocks noGrp="1"/>
          </p:cNvSpPr>
          <p:nvPr>
            <p:ph type="subTitle" idx="1"/>
          </p:nvPr>
        </p:nvSpPr>
        <p:spPr>
          <a:xfrm>
            <a:off x="230659" y="848497"/>
            <a:ext cx="11763221" cy="5782961"/>
          </a:xfrm>
        </p:spPr>
        <p:txBody>
          <a:bodyPr/>
          <a:lstStyle/>
          <a:p>
            <a:r>
              <a:rPr lang="fr-FR" b="1" dirty="0" smtClean="0"/>
              <a:t>Action du partenaire de l’</a:t>
            </a:r>
            <a:r>
              <a:rPr lang="fr-FR" b="1" dirty="0" err="1" smtClean="0"/>
              <a:t>entameur</a:t>
            </a:r>
          </a:p>
          <a:p>
            <a:pPr algn="l"/>
            <a:r>
              <a:rPr lang="fr-FR" b="1" dirty="0" smtClean="0"/>
              <a:t>I – L’entame est une quatrième meilleure</a:t>
            </a:r>
            <a:endParaRPr lang="fr-FR" dirty="0" smtClean="0"/>
          </a:p>
          <a:p>
            <a:pPr algn="l"/>
            <a:r>
              <a:rPr lang="fr-FR" dirty="0" smtClean="0"/>
              <a:t>	</a:t>
            </a:r>
            <a:endParaRPr lang="fr-FR" dirty="0">
              <a:solidFill>
                <a:srgbClr val="00B050"/>
              </a:solidFill>
            </a:endParaRPr>
          </a:p>
        </p:txBody>
      </p:sp>
      <p:sp>
        <p:nvSpPr>
          <p:cNvPr id="5" name="ZoneTexte 4"/>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4" name="Rectangle à coins arrondis 3"/>
          <p:cNvSpPr/>
          <p:nvPr/>
        </p:nvSpPr>
        <p:spPr>
          <a:xfrm>
            <a:off x="1276349" y="2567939"/>
            <a:ext cx="9696451" cy="1790701"/>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En troisième position, le partenaire doit jouer une grosse carte :</a:t>
            </a:r>
          </a:p>
          <a:p>
            <a:pPr marL="342900" indent="-342900">
              <a:buFont typeface="Arial" panose="020B0604020202020204" pitchFamily="34" charset="0"/>
              <a:buChar char="•"/>
            </a:pPr>
            <a:r>
              <a:rPr lang="fr-FR" sz="2400" dirty="0">
                <a:solidFill>
                  <a:schemeClr val="tx1"/>
                </a:solidFill>
              </a:rPr>
              <a:t>Soit pour réaliser la levée</a:t>
            </a:r>
          </a:p>
          <a:p>
            <a:pPr marL="342900" indent="-342900">
              <a:buFont typeface="Arial" panose="020B0604020202020204" pitchFamily="34" charset="0"/>
              <a:buChar char="•"/>
            </a:pPr>
            <a:r>
              <a:rPr lang="fr-FR" sz="2400" dirty="0">
                <a:solidFill>
                  <a:schemeClr val="tx1"/>
                </a:solidFill>
              </a:rPr>
              <a:t>Soit pour contribuer à l’affranchissement de la couleur du </a:t>
            </a:r>
            <a:r>
              <a:rPr lang="fr-FR" sz="2400" dirty="0" smtClean="0">
                <a:solidFill>
                  <a:schemeClr val="tx1"/>
                </a:solidFill>
              </a:rPr>
              <a:t>partenaire</a:t>
            </a:r>
          </a:p>
          <a:p>
            <a:r>
              <a:rPr lang="fr-FR" sz="2400" dirty="0" smtClean="0">
                <a:solidFill>
                  <a:schemeClr val="tx1"/>
                </a:solidFill>
              </a:rPr>
              <a:t>On dit qu’il faut « monter en troisième »</a:t>
            </a:r>
            <a:endParaRPr lang="fr-FR" sz="2400" dirty="0">
              <a:solidFill>
                <a:schemeClr val="tx1"/>
              </a:solidFill>
            </a:endParaRPr>
          </a:p>
        </p:txBody>
      </p:sp>
    </p:spTree>
    <p:extLst>
      <p:ext uri="{BB962C8B-B14F-4D97-AF65-F5344CB8AC3E}">
        <p14:creationId xmlns:p14="http://schemas.microsoft.com/office/powerpoint/2010/main" val="1321615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4</a:t>
            </a:r>
            <a:endParaRPr lang="fr-FR" sz="4000" dirty="0">
              <a:latin typeface="+mn-lt"/>
            </a:endParaRPr>
          </a:p>
        </p:txBody>
      </p:sp>
      <p:sp>
        <p:nvSpPr>
          <p:cNvPr id="3" name="Sous-titre 2"/>
          <p:cNvSpPr>
            <a:spLocks noGrp="1"/>
          </p:cNvSpPr>
          <p:nvPr>
            <p:ph type="subTitle" idx="1"/>
          </p:nvPr>
        </p:nvSpPr>
        <p:spPr>
          <a:xfrm>
            <a:off x="230659" y="848497"/>
            <a:ext cx="11763221" cy="5782961"/>
          </a:xfrm>
        </p:spPr>
        <p:txBody>
          <a:bodyPr/>
          <a:lstStyle/>
          <a:p>
            <a:r>
              <a:rPr lang="fr-FR" b="1" dirty="0" smtClean="0"/>
              <a:t>Action du partenaire de l’</a:t>
            </a:r>
            <a:r>
              <a:rPr lang="fr-FR" b="1" dirty="0" err="1" smtClean="0"/>
              <a:t>entameur</a:t>
            </a:r>
          </a:p>
          <a:p>
            <a:pPr algn="l"/>
            <a:r>
              <a:rPr lang="fr-FR" b="1" dirty="0" smtClean="0"/>
              <a:t>II – Choix de la carte équivalente à fournir</a:t>
            </a:r>
            <a:endParaRPr lang="fr-FR" dirty="0" smtClean="0"/>
          </a:p>
          <a:p>
            <a:pPr algn="l"/>
            <a:r>
              <a:rPr lang="fr-FR" dirty="0" smtClean="0"/>
              <a:t>	</a:t>
            </a:r>
            <a:endParaRPr lang="fr-FR" dirty="0">
              <a:solidFill>
                <a:srgbClr val="00B050"/>
              </a:solidFill>
            </a:endParaRPr>
          </a:p>
        </p:txBody>
      </p:sp>
      <p:sp>
        <p:nvSpPr>
          <p:cNvPr id="5" name="ZoneTexte 4"/>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6" name="Rectangle à coins arrondis 5"/>
          <p:cNvSpPr/>
          <p:nvPr/>
        </p:nvSpPr>
        <p:spPr>
          <a:xfrm>
            <a:off x="1726611" y="1847786"/>
            <a:ext cx="1228176" cy="46275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 </a:t>
            </a:r>
            <a:r>
              <a:rPr lang="fr-FR" sz="2400" b="1" dirty="0" smtClean="0">
                <a:solidFill>
                  <a:schemeClr val="tx1"/>
                </a:solidFill>
              </a:rPr>
              <a:t>9 7</a:t>
            </a:r>
          </a:p>
        </p:txBody>
      </p:sp>
      <p:sp>
        <p:nvSpPr>
          <p:cNvPr id="7" name="Rectangle à coins arrondis 6"/>
          <p:cNvSpPr/>
          <p:nvPr/>
        </p:nvSpPr>
        <p:spPr>
          <a:xfrm>
            <a:off x="279493" y="2312506"/>
            <a:ext cx="1820495" cy="47131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R 10 8 5 2</a:t>
            </a:r>
          </a:p>
        </p:txBody>
      </p:sp>
      <p:sp>
        <p:nvSpPr>
          <p:cNvPr id="8" name="Rectangle à coins arrondis 7"/>
          <p:cNvSpPr/>
          <p:nvPr/>
        </p:nvSpPr>
        <p:spPr>
          <a:xfrm>
            <a:off x="2116419" y="2330127"/>
            <a:ext cx="448561" cy="436067"/>
          </a:xfrm>
          <a:prstGeom prst="roundRect">
            <a:avLst/>
          </a:prstGeom>
          <a:ln w="3810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9" name="Rectangle à coins arrondis 8"/>
          <p:cNvSpPr/>
          <p:nvPr/>
        </p:nvSpPr>
        <p:spPr>
          <a:xfrm>
            <a:off x="2581410" y="2312506"/>
            <a:ext cx="1200015" cy="47131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accent1">
                    <a:lumMod val="20000"/>
                    <a:lumOff val="80000"/>
                  </a:schemeClr>
                </a:solidFill>
              </a:rPr>
              <a:t>D</a:t>
            </a:r>
            <a:r>
              <a:rPr lang="fr-FR" sz="2400" b="1" dirty="0" smtClean="0">
                <a:solidFill>
                  <a:schemeClr val="tx1"/>
                </a:solidFill>
              </a:rPr>
              <a:t> V </a:t>
            </a:r>
            <a:r>
              <a:rPr lang="fr-FR" sz="2400" b="1" dirty="0" smtClean="0">
                <a:solidFill>
                  <a:schemeClr val="accent1">
                    <a:lumMod val="20000"/>
                    <a:lumOff val="80000"/>
                  </a:schemeClr>
                </a:solidFill>
              </a:rPr>
              <a:t>3</a:t>
            </a:r>
          </a:p>
        </p:txBody>
      </p:sp>
      <p:sp>
        <p:nvSpPr>
          <p:cNvPr id="11" name="Rectangle à coins arrondis 10"/>
          <p:cNvSpPr/>
          <p:nvPr/>
        </p:nvSpPr>
        <p:spPr>
          <a:xfrm>
            <a:off x="1726611" y="2785783"/>
            <a:ext cx="1228176" cy="46275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A </a:t>
            </a:r>
            <a:r>
              <a:rPr lang="fr-FR" sz="2400" b="1" dirty="0" smtClean="0">
                <a:solidFill>
                  <a:schemeClr val="accent1">
                    <a:lumMod val="20000"/>
                    <a:lumOff val="80000"/>
                  </a:schemeClr>
                </a:solidFill>
              </a:rPr>
              <a:t>6 4</a:t>
            </a:r>
          </a:p>
        </p:txBody>
      </p:sp>
      <p:sp>
        <p:nvSpPr>
          <p:cNvPr id="12" name="ZoneTexte 11"/>
          <p:cNvSpPr txBox="1"/>
          <p:nvPr/>
        </p:nvSpPr>
        <p:spPr>
          <a:xfrm>
            <a:off x="230659" y="5118498"/>
            <a:ext cx="11426732" cy="1569660"/>
          </a:xfrm>
          <a:prstGeom prst="rect">
            <a:avLst/>
          </a:prstGeom>
          <a:noFill/>
        </p:spPr>
        <p:txBody>
          <a:bodyPr wrap="square" rtlCol="0">
            <a:spAutoFit/>
          </a:bodyPr>
          <a:lstStyle/>
          <a:p>
            <a:r>
              <a:rPr lang="fr-FR" sz="2400" dirty="0" smtClean="0"/>
              <a:t>Dans le premier cas, qu’Est fournisse le Valet ou la Dame, Sud fera la levée de l’As.</a:t>
            </a:r>
          </a:p>
          <a:p>
            <a:r>
              <a:rPr lang="fr-FR" sz="2400" dirty="0" smtClean="0"/>
              <a:t>Sur le plan de l’efficacité, fournir l’une ou l’autre carte est équivalent.</a:t>
            </a:r>
          </a:p>
          <a:p>
            <a:r>
              <a:rPr lang="fr-FR" sz="2400" dirty="0" smtClean="0"/>
              <a:t>Sur le plan de la </a:t>
            </a:r>
            <a:r>
              <a:rPr lang="fr-FR" sz="2400" b="1" dirty="0" smtClean="0"/>
              <a:t>signalisation</a:t>
            </a:r>
            <a:r>
              <a:rPr lang="fr-FR" sz="2400" dirty="0" smtClean="0"/>
              <a:t>, la carte fournie par Est peut permettre à Ouest de tirer des inférences.</a:t>
            </a:r>
            <a:endParaRPr lang="fr-FR" sz="2400" dirty="0"/>
          </a:p>
        </p:txBody>
      </p:sp>
      <p:sp>
        <p:nvSpPr>
          <p:cNvPr id="15" name="ZoneTexte 14"/>
          <p:cNvSpPr txBox="1"/>
          <p:nvPr/>
        </p:nvSpPr>
        <p:spPr>
          <a:xfrm>
            <a:off x="4001452" y="1714500"/>
            <a:ext cx="7772400" cy="1569660"/>
          </a:xfrm>
          <a:prstGeom prst="rect">
            <a:avLst/>
          </a:prstGeom>
          <a:noFill/>
        </p:spPr>
        <p:txBody>
          <a:bodyPr wrap="square" rtlCol="0">
            <a:spAutoFit/>
          </a:bodyPr>
          <a:lstStyle/>
          <a:p>
            <a:r>
              <a:rPr lang="fr-FR" sz="2400" dirty="0" smtClean="0"/>
              <a:t>Est fournit le Valet, pris par l’As de Sud. Qui a la Dame ?</a:t>
            </a:r>
          </a:p>
          <a:p>
            <a:r>
              <a:rPr lang="fr-FR" sz="2400" dirty="0" smtClean="0"/>
              <a:t>Si elle avait été en Sud, le déclarant aurait pris de la Dame pour réaliser l’As plus tard. </a:t>
            </a:r>
          </a:p>
          <a:p>
            <a:r>
              <a:rPr lang="fr-FR" sz="2400" dirty="0" smtClean="0"/>
              <a:t>Donc c’est Est qui l’a</a:t>
            </a:r>
            <a:endParaRPr lang="fr-FR" sz="2400" dirty="0"/>
          </a:p>
        </p:txBody>
      </p:sp>
      <p:sp>
        <p:nvSpPr>
          <p:cNvPr id="16" name="Rectangle à coins arrondis 15"/>
          <p:cNvSpPr/>
          <p:nvPr/>
        </p:nvSpPr>
        <p:spPr>
          <a:xfrm>
            <a:off x="2581410" y="2312506"/>
            <a:ext cx="1200015" cy="47131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V 6 3</a:t>
            </a:r>
          </a:p>
        </p:txBody>
      </p:sp>
      <p:sp>
        <p:nvSpPr>
          <p:cNvPr id="17" name="Rectangle à coins arrondis 16"/>
          <p:cNvSpPr/>
          <p:nvPr/>
        </p:nvSpPr>
        <p:spPr>
          <a:xfrm>
            <a:off x="1726611" y="2785783"/>
            <a:ext cx="1228176" cy="46275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A D 4</a:t>
            </a:r>
          </a:p>
        </p:txBody>
      </p:sp>
      <p:sp>
        <p:nvSpPr>
          <p:cNvPr id="18" name="Rectangle à coins arrondis 17"/>
          <p:cNvSpPr/>
          <p:nvPr/>
        </p:nvSpPr>
        <p:spPr>
          <a:xfrm>
            <a:off x="279493" y="3968694"/>
            <a:ext cx="1820495" cy="47131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R 10 8 5 2</a:t>
            </a:r>
          </a:p>
        </p:txBody>
      </p:sp>
      <p:sp>
        <p:nvSpPr>
          <p:cNvPr id="19" name="Rectangle à coins arrondis 18"/>
          <p:cNvSpPr/>
          <p:nvPr/>
        </p:nvSpPr>
        <p:spPr>
          <a:xfrm>
            <a:off x="2116419" y="3986315"/>
            <a:ext cx="448561" cy="436067"/>
          </a:xfrm>
          <a:prstGeom prst="roundRect">
            <a:avLst/>
          </a:prstGeom>
          <a:ln w="3810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20" name="Rectangle à coins arrondis 19"/>
          <p:cNvSpPr/>
          <p:nvPr/>
        </p:nvSpPr>
        <p:spPr>
          <a:xfrm>
            <a:off x="2581410" y="3968694"/>
            <a:ext cx="1200015" cy="47131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D </a:t>
            </a:r>
            <a:r>
              <a:rPr lang="fr-FR" sz="2400" b="1" dirty="0">
                <a:solidFill>
                  <a:schemeClr val="accent1">
                    <a:lumMod val="20000"/>
                    <a:lumOff val="80000"/>
                  </a:schemeClr>
                </a:solidFill>
              </a:rPr>
              <a:t>6 3</a:t>
            </a:r>
          </a:p>
        </p:txBody>
      </p:sp>
      <p:sp>
        <p:nvSpPr>
          <p:cNvPr id="21" name="Rectangle à coins arrondis 20"/>
          <p:cNvSpPr/>
          <p:nvPr/>
        </p:nvSpPr>
        <p:spPr>
          <a:xfrm>
            <a:off x="1726611" y="4441971"/>
            <a:ext cx="1228176" cy="46275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A </a:t>
            </a:r>
            <a:r>
              <a:rPr lang="fr-FR" sz="2400" b="1" dirty="0" smtClean="0">
                <a:solidFill>
                  <a:schemeClr val="accent1">
                    <a:lumMod val="20000"/>
                    <a:lumOff val="80000"/>
                  </a:schemeClr>
                </a:solidFill>
              </a:rPr>
              <a:t>6 4</a:t>
            </a:r>
          </a:p>
        </p:txBody>
      </p:sp>
      <p:sp>
        <p:nvSpPr>
          <p:cNvPr id="22" name="Rectangle à coins arrondis 21"/>
          <p:cNvSpPr/>
          <p:nvPr/>
        </p:nvSpPr>
        <p:spPr>
          <a:xfrm>
            <a:off x="2575746" y="3962103"/>
            <a:ext cx="1200015" cy="47131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D 6 3</a:t>
            </a:r>
          </a:p>
        </p:txBody>
      </p:sp>
      <p:sp>
        <p:nvSpPr>
          <p:cNvPr id="23" name="Rectangle à coins arrondis 22"/>
          <p:cNvSpPr/>
          <p:nvPr/>
        </p:nvSpPr>
        <p:spPr>
          <a:xfrm>
            <a:off x="1720947" y="4441971"/>
            <a:ext cx="1228176" cy="46275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A V 4</a:t>
            </a:r>
          </a:p>
        </p:txBody>
      </p:sp>
      <p:sp>
        <p:nvSpPr>
          <p:cNvPr id="30" name="Rectangle à coins arrondis 29"/>
          <p:cNvSpPr/>
          <p:nvPr/>
        </p:nvSpPr>
        <p:spPr>
          <a:xfrm>
            <a:off x="1720947" y="3504137"/>
            <a:ext cx="1228176" cy="46275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 </a:t>
            </a:r>
            <a:r>
              <a:rPr lang="fr-FR" sz="2400" b="1" dirty="0" smtClean="0">
                <a:solidFill>
                  <a:schemeClr val="tx1"/>
                </a:solidFill>
              </a:rPr>
              <a:t>9 7</a:t>
            </a:r>
          </a:p>
        </p:txBody>
      </p:sp>
      <p:sp>
        <p:nvSpPr>
          <p:cNvPr id="31" name="ZoneTexte 30"/>
          <p:cNvSpPr txBox="1"/>
          <p:nvPr/>
        </p:nvSpPr>
        <p:spPr>
          <a:xfrm>
            <a:off x="4059699" y="3482210"/>
            <a:ext cx="7772400" cy="1569660"/>
          </a:xfrm>
          <a:prstGeom prst="rect">
            <a:avLst/>
          </a:prstGeom>
          <a:noFill/>
        </p:spPr>
        <p:txBody>
          <a:bodyPr wrap="square" rtlCol="0">
            <a:spAutoFit/>
          </a:bodyPr>
          <a:lstStyle/>
          <a:p>
            <a:r>
              <a:rPr lang="fr-FR" sz="2400" dirty="0" smtClean="0"/>
              <a:t>Est fournit la Dame, pris par l’As de Sud. Qui a le Valet?</a:t>
            </a:r>
          </a:p>
          <a:p>
            <a:r>
              <a:rPr lang="fr-FR" sz="2400" dirty="0" smtClean="0"/>
              <a:t>S’il avait été en Est, il l’aurait mis au lieu de la Dame, comme dans l’exemple précédent. </a:t>
            </a:r>
          </a:p>
          <a:p>
            <a:r>
              <a:rPr lang="fr-FR" sz="2400" dirty="0" smtClean="0"/>
              <a:t>Donc c’est Sud qui l’a</a:t>
            </a:r>
          </a:p>
        </p:txBody>
      </p:sp>
      <p:sp>
        <p:nvSpPr>
          <p:cNvPr id="32" name="Ellipse 31"/>
          <p:cNvSpPr/>
          <p:nvPr/>
        </p:nvSpPr>
        <p:spPr>
          <a:xfrm>
            <a:off x="1474977" y="2407450"/>
            <a:ext cx="236220" cy="28141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Ellipse 32"/>
          <p:cNvSpPr/>
          <p:nvPr/>
        </p:nvSpPr>
        <p:spPr>
          <a:xfrm>
            <a:off x="1461588" y="4063638"/>
            <a:ext cx="236220" cy="28141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Ellipse 26"/>
          <p:cNvSpPr/>
          <p:nvPr/>
        </p:nvSpPr>
        <p:spPr>
          <a:xfrm>
            <a:off x="2932700" y="2394978"/>
            <a:ext cx="236220" cy="28141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Ellipse 27"/>
          <p:cNvSpPr/>
          <p:nvPr/>
        </p:nvSpPr>
        <p:spPr>
          <a:xfrm>
            <a:off x="2335035" y="2883557"/>
            <a:ext cx="236220" cy="28141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Rectangle à coins arrondis 25"/>
          <p:cNvSpPr/>
          <p:nvPr/>
        </p:nvSpPr>
        <p:spPr>
          <a:xfrm>
            <a:off x="1720947" y="2785784"/>
            <a:ext cx="1228176" cy="46275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A 6 4</a:t>
            </a:r>
          </a:p>
        </p:txBody>
      </p:sp>
      <p:sp>
        <p:nvSpPr>
          <p:cNvPr id="25" name="Rectangle à coins arrondis 24"/>
          <p:cNvSpPr/>
          <p:nvPr/>
        </p:nvSpPr>
        <p:spPr>
          <a:xfrm>
            <a:off x="2579809" y="2312506"/>
            <a:ext cx="1200015" cy="47131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D V 3</a:t>
            </a:r>
          </a:p>
        </p:txBody>
      </p:sp>
      <p:sp>
        <p:nvSpPr>
          <p:cNvPr id="29" name="Ellipse 28"/>
          <p:cNvSpPr/>
          <p:nvPr/>
        </p:nvSpPr>
        <p:spPr>
          <a:xfrm>
            <a:off x="3198388" y="2413486"/>
            <a:ext cx="236220" cy="28141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Ellipse 33"/>
          <p:cNvSpPr/>
          <p:nvPr/>
        </p:nvSpPr>
        <p:spPr>
          <a:xfrm>
            <a:off x="2092351" y="2876887"/>
            <a:ext cx="236220" cy="28141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17317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32"/>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5">
                                            <p:txEl>
                                              <p:pRg st="0" end="0"/>
                                            </p:txEl>
                                          </p:spTgt>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9"/>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15">
                                            <p:txEl>
                                              <p:pRg st="1" end="1"/>
                                            </p:txEl>
                                          </p:spTgt>
                                        </p:tgtEl>
                                        <p:attrNameLst>
                                          <p:attrName>style.visibility</p:attrName>
                                        </p:attrNameLst>
                                      </p:cBhvr>
                                      <p:to>
                                        <p:strVal val="visible"/>
                                      </p:to>
                                    </p:set>
                                  </p:childTnLst>
                                </p:cTn>
                              </p:par>
                              <p:par>
                                <p:cTn id="36" presetID="10" presetClass="entr" presetSubtype="0"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500"/>
                                        <p:tgtEl>
                                          <p:spTgt spid="16"/>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500"/>
                                        <p:tgtEl>
                                          <p:spTgt spid="17"/>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500"/>
                                        <p:tgtEl>
                                          <p:spTgt spid="2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500"/>
                                        <p:tgtEl>
                                          <p:spTgt spid="28"/>
                                        </p:tgtEl>
                                      </p:cBhvr>
                                    </p:animEffec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15">
                                            <p:txEl>
                                              <p:pRg st="2" end="2"/>
                                            </p:txEl>
                                          </p:spTgt>
                                        </p:tgtEl>
                                        <p:attrNameLst>
                                          <p:attrName>style.visibility</p:attrName>
                                        </p:attrNameLst>
                                      </p:cBhvr>
                                      <p:to>
                                        <p:strVal val="visible"/>
                                      </p:to>
                                    </p:set>
                                  </p:childTnLst>
                                </p:cTn>
                              </p:par>
                              <p:par>
                                <p:cTn id="52" presetID="10" presetClass="entr" presetSubtype="0" fill="hold" grpId="0" nodeType="withEffect">
                                  <p:stCondLst>
                                    <p:cond delay="0"/>
                                  </p:stCondLst>
                                  <p:childTnLst>
                                    <p:set>
                                      <p:cBhvr>
                                        <p:cTn id="53" dur="1" fill="hold">
                                          <p:stCondLst>
                                            <p:cond delay="0"/>
                                          </p:stCondLst>
                                        </p:cTn>
                                        <p:tgtEl>
                                          <p:spTgt spid="25"/>
                                        </p:tgtEl>
                                        <p:attrNameLst>
                                          <p:attrName>style.visibility</p:attrName>
                                        </p:attrNameLst>
                                      </p:cBhvr>
                                      <p:to>
                                        <p:strVal val="visible"/>
                                      </p:to>
                                    </p:set>
                                    <p:animEffect transition="in" filter="fade">
                                      <p:cBhvr>
                                        <p:cTn id="54" dur="500"/>
                                        <p:tgtEl>
                                          <p:spTgt spid="25"/>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fade">
                                      <p:cBhvr>
                                        <p:cTn id="57" dur="500"/>
                                        <p:tgtEl>
                                          <p:spTgt spid="2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34"/>
                                        </p:tgtEl>
                                        <p:attrNameLst>
                                          <p:attrName>style.visibility</p:attrName>
                                        </p:attrNameLst>
                                      </p:cBhvr>
                                      <p:to>
                                        <p:strVal val="visible"/>
                                      </p:to>
                                    </p:set>
                                    <p:animEffect transition="in" filter="fade">
                                      <p:cBhvr>
                                        <p:cTn id="60" dur="500"/>
                                        <p:tgtEl>
                                          <p:spTgt spid="34"/>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childTnLst>
                          </p:cTn>
                        </p:par>
                      </p:childTnLst>
                    </p:cTn>
                  </p:par>
                  <p:par>
                    <p:cTn id="64" fill="hold">
                      <p:stCondLst>
                        <p:cond delay="indefinite"/>
                      </p:stCondLst>
                      <p:childTnLst>
                        <p:par>
                          <p:cTn id="65" fill="hold">
                            <p:stCondLst>
                              <p:cond delay="0"/>
                            </p:stCondLst>
                            <p:childTnLst>
                              <p:par>
                                <p:cTn id="66" presetID="53" presetClass="entr" presetSubtype="16" fill="hold" grpId="0" nodeType="clickEffect">
                                  <p:stCondLst>
                                    <p:cond delay="0"/>
                                  </p:stCondLst>
                                  <p:childTnLst>
                                    <p:set>
                                      <p:cBhvr>
                                        <p:cTn id="67" dur="1" fill="hold">
                                          <p:stCondLst>
                                            <p:cond delay="0"/>
                                          </p:stCondLst>
                                        </p:cTn>
                                        <p:tgtEl>
                                          <p:spTgt spid="18"/>
                                        </p:tgtEl>
                                        <p:attrNameLst>
                                          <p:attrName>style.visibility</p:attrName>
                                        </p:attrNameLst>
                                      </p:cBhvr>
                                      <p:to>
                                        <p:strVal val="visible"/>
                                      </p:to>
                                    </p:set>
                                    <p:anim calcmode="lin" valueType="num">
                                      <p:cBhvr>
                                        <p:cTn id="68" dur="500" fill="hold"/>
                                        <p:tgtEl>
                                          <p:spTgt spid="18"/>
                                        </p:tgtEl>
                                        <p:attrNameLst>
                                          <p:attrName>ppt_w</p:attrName>
                                        </p:attrNameLst>
                                      </p:cBhvr>
                                      <p:tavLst>
                                        <p:tav tm="0">
                                          <p:val>
                                            <p:fltVal val="0"/>
                                          </p:val>
                                        </p:tav>
                                        <p:tav tm="100000">
                                          <p:val>
                                            <p:strVal val="#ppt_w"/>
                                          </p:val>
                                        </p:tav>
                                      </p:tavLst>
                                    </p:anim>
                                    <p:anim calcmode="lin" valueType="num">
                                      <p:cBhvr>
                                        <p:cTn id="69" dur="500" fill="hold"/>
                                        <p:tgtEl>
                                          <p:spTgt spid="18"/>
                                        </p:tgtEl>
                                        <p:attrNameLst>
                                          <p:attrName>ppt_h</p:attrName>
                                        </p:attrNameLst>
                                      </p:cBhvr>
                                      <p:tavLst>
                                        <p:tav tm="0">
                                          <p:val>
                                            <p:fltVal val="0"/>
                                          </p:val>
                                        </p:tav>
                                        <p:tav tm="100000">
                                          <p:val>
                                            <p:strVal val="#ppt_h"/>
                                          </p:val>
                                        </p:tav>
                                      </p:tavLst>
                                    </p:anim>
                                    <p:animEffect transition="in" filter="fade">
                                      <p:cBhvr>
                                        <p:cTn id="70" dur="500"/>
                                        <p:tgtEl>
                                          <p:spTgt spid="18"/>
                                        </p:tgtEl>
                                      </p:cBhvr>
                                    </p:animEffec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33"/>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31">
                                            <p:txEl>
                                              <p:pRg st="0" end="0"/>
                                            </p:txEl>
                                          </p:spTgt>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30"/>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19"/>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20"/>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21"/>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31">
                                            <p:txEl>
                                              <p:pRg st="1" end="1"/>
                                            </p:txEl>
                                          </p:spTgt>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nodeType="clickEffect">
                                  <p:stCondLst>
                                    <p:cond delay="0"/>
                                  </p:stCondLst>
                                  <p:childTnLst>
                                    <p:set>
                                      <p:cBhvr>
                                        <p:cTn id="94" dur="1" fill="hold">
                                          <p:stCondLst>
                                            <p:cond delay="0"/>
                                          </p:stCondLst>
                                        </p:cTn>
                                        <p:tgtEl>
                                          <p:spTgt spid="31">
                                            <p:txEl>
                                              <p:pRg st="2" end="2"/>
                                            </p:txEl>
                                          </p:spTgt>
                                        </p:tgtEl>
                                        <p:attrNameLst>
                                          <p:attrName>style.visibility</p:attrName>
                                        </p:attrNameLst>
                                      </p:cBhvr>
                                      <p:to>
                                        <p:strVal val="visible"/>
                                      </p:to>
                                    </p:set>
                                  </p:childTnLst>
                                </p:cTn>
                              </p:par>
                              <p:par>
                                <p:cTn id="95" presetID="10" presetClass="entr" presetSubtype="0" fill="hold" grpId="0" nodeType="withEffect">
                                  <p:stCondLst>
                                    <p:cond delay="0"/>
                                  </p:stCondLst>
                                  <p:childTnLst>
                                    <p:set>
                                      <p:cBhvr>
                                        <p:cTn id="96" dur="1" fill="hold">
                                          <p:stCondLst>
                                            <p:cond delay="0"/>
                                          </p:stCondLst>
                                        </p:cTn>
                                        <p:tgtEl>
                                          <p:spTgt spid="22"/>
                                        </p:tgtEl>
                                        <p:attrNameLst>
                                          <p:attrName>style.visibility</p:attrName>
                                        </p:attrNameLst>
                                      </p:cBhvr>
                                      <p:to>
                                        <p:strVal val="visible"/>
                                      </p:to>
                                    </p:set>
                                    <p:animEffect transition="in" filter="fade">
                                      <p:cBhvr>
                                        <p:cTn id="97" dur="500"/>
                                        <p:tgtEl>
                                          <p:spTgt spid="22"/>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23"/>
                                        </p:tgtEl>
                                        <p:attrNameLst>
                                          <p:attrName>style.visibility</p:attrName>
                                        </p:attrNameLst>
                                      </p:cBhvr>
                                      <p:to>
                                        <p:strVal val="visible"/>
                                      </p:to>
                                    </p:set>
                                    <p:animEffect transition="in" filter="fade">
                                      <p:cBhvr>
                                        <p:cTn id="100" dur="500"/>
                                        <p:tgtEl>
                                          <p:spTgt spid="23"/>
                                        </p:tgtEl>
                                      </p:cBhvr>
                                    </p:animEffect>
                                  </p:childTnLst>
                                </p:cTn>
                              </p:par>
                            </p:childTnLst>
                          </p:cTn>
                        </p:par>
                      </p:childTnLst>
                    </p:cTn>
                  </p:par>
                  <p:par>
                    <p:cTn id="101" fill="hold">
                      <p:stCondLst>
                        <p:cond delay="indefinite"/>
                      </p:stCondLst>
                      <p:childTnLst>
                        <p:par>
                          <p:cTn id="102" fill="hold">
                            <p:stCondLst>
                              <p:cond delay="0"/>
                            </p:stCondLst>
                            <p:childTnLst>
                              <p:par>
                                <p:cTn id="103" presetID="1" presetClass="entr" presetSubtype="0" fill="hold" nodeType="clickEffect">
                                  <p:stCondLst>
                                    <p:cond delay="0"/>
                                  </p:stCondLst>
                                  <p:childTnLst>
                                    <p:set>
                                      <p:cBhvr>
                                        <p:cTn id="104"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05" fill="hold">
                      <p:stCondLst>
                        <p:cond delay="indefinite"/>
                      </p:stCondLst>
                      <p:childTnLst>
                        <p:par>
                          <p:cTn id="106" fill="hold">
                            <p:stCondLst>
                              <p:cond delay="0"/>
                            </p:stCondLst>
                            <p:childTnLst>
                              <p:par>
                                <p:cTn id="107" presetID="1" presetClass="entr" presetSubtype="0" fill="hold" nodeType="clickEffect">
                                  <p:stCondLst>
                                    <p:cond delay="0"/>
                                  </p:stCondLst>
                                  <p:childTnLst>
                                    <p:set>
                                      <p:cBhvr>
                                        <p:cTn id="108"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09" fill="hold">
                      <p:stCondLst>
                        <p:cond delay="indefinite"/>
                      </p:stCondLst>
                      <p:childTnLst>
                        <p:par>
                          <p:cTn id="110" fill="hold">
                            <p:stCondLst>
                              <p:cond delay="0"/>
                            </p:stCondLst>
                            <p:childTnLst>
                              <p:par>
                                <p:cTn id="111" presetID="1" presetClass="entr" presetSubtype="0" fill="hold" nodeType="clickEffect">
                                  <p:stCondLst>
                                    <p:cond delay="0"/>
                                  </p:stCondLst>
                                  <p:childTnLst>
                                    <p:set>
                                      <p:cBhvr>
                                        <p:cTn id="112"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1" grpId="0" animBg="1"/>
      <p:bldP spid="16" grpId="0" animBg="1"/>
      <p:bldP spid="17" grpId="0" animBg="1"/>
      <p:bldP spid="18" grpId="0" animBg="1"/>
      <p:bldP spid="19" grpId="0" animBg="1"/>
      <p:bldP spid="20" grpId="0" animBg="1"/>
      <p:bldP spid="21" grpId="0" animBg="1"/>
      <p:bldP spid="22" grpId="0" animBg="1"/>
      <p:bldP spid="23" grpId="0" animBg="1"/>
      <p:bldP spid="30" grpId="0" animBg="1"/>
      <p:bldP spid="32" grpId="0" animBg="1"/>
      <p:bldP spid="33" grpId="0" animBg="1"/>
      <p:bldP spid="27" grpId="0" animBg="1"/>
      <p:bldP spid="28" grpId="0" animBg="1"/>
      <p:bldP spid="26" grpId="0" animBg="1"/>
      <p:bldP spid="25" grpId="0" animBg="1"/>
      <p:bldP spid="29" grpId="0" animBg="1"/>
      <p:bldP spid="3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4</a:t>
            </a:r>
            <a:endParaRPr lang="fr-FR" sz="4000" dirty="0">
              <a:latin typeface="+mn-lt"/>
            </a:endParaRPr>
          </a:p>
        </p:txBody>
      </p:sp>
      <p:sp>
        <p:nvSpPr>
          <p:cNvPr id="3" name="Sous-titre 2"/>
          <p:cNvSpPr>
            <a:spLocks noGrp="1"/>
          </p:cNvSpPr>
          <p:nvPr>
            <p:ph type="subTitle" idx="1"/>
          </p:nvPr>
        </p:nvSpPr>
        <p:spPr>
          <a:xfrm>
            <a:off x="230659" y="848497"/>
            <a:ext cx="11763221" cy="5782961"/>
          </a:xfrm>
        </p:spPr>
        <p:txBody>
          <a:bodyPr/>
          <a:lstStyle/>
          <a:p>
            <a:r>
              <a:rPr lang="fr-FR" b="1" dirty="0" smtClean="0"/>
              <a:t>Action du partenaire de l’</a:t>
            </a:r>
            <a:r>
              <a:rPr lang="fr-FR" b="1" dirty="0" err="1" smtClean="0"/>
              <a:t>entameur</a:t>
            </a:r>
          </a:p>
          <a:p>
            <a:pPr algn="l"/>
            <a:r>
              <a:rPr lang="fr-FR" b="1" dirty="0"/>
              <a:t>II – Choix de la carte équivalente à fournir</a:t>
            </a:r>
            <a:endParaRPr lang="fr-FR" dirty="0"/>
          </a:p>
          <a:p>
            <a:pPr algn="l"/>
            <a:r>
              <a:rPr lang="fr-FR" dirty="0" smtClean="0"/>
              <a:t>	</a:t>
            </a:r>
            <a:endParaRPr lang="fr-FR" dirty="0">
              <a:solidFill>
                <a:srgbClr val="00B050"/>
              </a:solidFill>
            </a:endParaRPr>
          </a:p>
        </p:txBody>
      </p:sp>
      <p:sp>
        <p:nvSpPr>
          <p:cNvPr id="5" name="ZoneTexte 4"/>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4" name="Rectangle à coins arrondis 3"/>
          <p:cNvSpPr/>
          <p:nvPr/>
        </p:nvSpPr>
        <p:spPr>
          <a:xfrm>
            <a:off x="230659" y="1896761"/>
            <a:ext cx="11570816" cy="979789"/>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Si le joueur placé en troisième position possède plusieurs grosses cartes équivalentes, il fournira la plus petite : </a:t>
            </a:r>
            <a:r>
              <a:rPr lang="fr-FR" sz="2400" b="1" dirty="0">
                <a:solidFill>
                  <a:schemeClr val="tx1"/>
                </a:solidFill>
              </a:rPr>
              <a:t>la </a:t>
            </a:r>
            <a:r>
              <a:rPr lang="fr-FR" sz="2400" b="1" dirty="0" smtClean="0">
                <a:solidFill>
                  <a:schemeClr val="tx1"/>
                </a:solidFill>
              </a:rPr>
              <a:t>suffisante</a:t>
            </a:r>
            <a:endParaRPr lang="fr-FR" sz="2400" b="1" dirty="0">
              <a:solidFill>
                <a:schemeClr val="tx1"/>
              </a:solidFill>
            </a:endParaRPr>
          </a:p>
        </p:txBody>
      </p:sp>
      <p:sp>
        <p:nvSpPr>
          <p:cNvPr id="6" name="Rectangle à coins arrondis 5"/>
          <p:cNvSpPr/>
          <p:nvPr/>
        </p:nvSpPr>
        <p:spPr>
          <a:xfrm>
            <a:off x="230659" y="3173111"/>
            <a:ext cx="11570816" cy="979789"/>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b="1" dirty="0" smtClean="0">
                <a:solidFill>
                  <a:schemeClr val="tx1"/>
                </a:solidFill>
              </a:rPr>
              <a:t>L’</a:t>
            </a:r>
            <a:r>
              <a:rPr lang="fr-FR" sz="2400" b="1" dirty="0" err="1" smtClean="0">
                <a:solidFill>
                  <a:schemeClr val="tx1"/>
                </a:solidFill>
              </a:rPr>
              <a:t>entameur</a:t>
            </a:r>
            <a:r>
              <a:rPr lang="fr-FR" sz="2400" dirty="0" smtClean="0">
                <a:solidFill>
                  <a:schemeClr val="tx1"/>
                </a:solidFill>
              </a:rPr>
              <a:t> joue la plus </a:t>
            </a:r>
            <a:r>
              <a:rPr lang="fr-FR" sz="2400" b="1" dirty="0" smtClean="0">
                <a:solidFill>
                  <a:schemeClr val="tx1"/>
                </a:solidFill>
              </a:rPr>
              <a:t>grosse</a:t>
            </a:r>
            <a:r>
              <a:rPr lang="fr-FR" sz="2400" dirty="0" smtClean="0">
                <a:solidFill>
                  <a:schemeClr val="tx1"/>
                </a:solidFill>
              </a:rPr>
              <a:t> </a:t>
            </a:r>
            <a:r>
              <a:rPr lang="fr-FR" sz="2400" b="1" dirty="0" smtClean="0">
                <a:solidFill>
                  <a:schemeClr val="tx1"/>
                </a:solidFill>
              </a:rPr>
              <a:t>de ses cartes équivalentes</a:t>
            </a:r>
          </a:p>
          <a:p>
            <a:r>
              <a:rPr lang="fr-FR" sz="2400" b="1" dirty="0" smtClean="0">
                <a:solidFill>
                  <a:schemeClr val="tx1"/>
                </a:solidFill>
              </a:rPr>
              <a:t>Le partenaire en troisième </a:t>
            </a:r>
            <a:r>
              <a:rPr lang="fr-FR" sz="2400" dirty="0" smtClean="0">
                <a:solidFill>
                  <a:schemeClr val="tx1"/>
                </a:solidFill>
              </a:rPr>
              <a:t>fournit la plus </a:t>
            </a:r>
            <a:r>
              <a:rPr lang="fr-FR" sz="2400" b="1" dirty="0" smtClean="0">
                <a:solidFill>
                  <a:schemeClr val="tx1"/>
                </a:solidFill>
              </a:rPr>
              <a:t>petite </a:t>
            </a:r>
            <a:r>
              <a:rPr lang="fr-FR" sz="2400" b="1" dirty="0">
                <a:solidFill>
                  <a:schemeClr val="tx1"/>
                </a:solidFill>
              </a:rPr>
              <a:t>de ses cartes </a:t>
            </a:r>
            <a:r>
              <a:rPr lang="fr-FR" sz="2400" b="1" dirty="0" smtClean="0">
                <a:solidFill>
                  <a:schemeClr val="tx1"/>
                </a:solidFill>
              </a:rPr>
              <a:t>équivalentes</a:t>
            </a:r>
            <a:endParaRPr lang="fr-FR" sz="2400" b="1" dirty="0">
              <a:solidFill>
                <a:schemeClr val="tx1"/>
              </a:solidFill>
            </a:endParaRPr>
          </a:p>
        </p:txBody>
      </p:sp>
    </p:spTree>
    <p:extLst>
      <p:ext uri="{BB962C8B-B14F-4D97-AF65-F5344CB8AC3E}">
        <p14:creationId xmlns:p14="http://schemas.microsoft.com/office/powerpoint/2010/main" val="1965581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4</a:t>
            </a:r>
            <a:endParaRPr lang="fr-FR" sz="4000" dirty="0">
              <a:latin typeface="+mn-lt"/>
            </a:endParaRPr>
          </a:p>
        </p:txBody>
      </p:sp>
      <p:sp>
        <p:nvSpPr>
          <p:cNvPr id="3" name="Sous-titre 2"/>
          <p:cNvSpPr>
            <a:spLocks noGrp="1"/>
          </p:cNvSpPr>
          <p:nvPr>
            <p:ph type="subTitle" idx="1"/>
          </p:nvPr>
        </p:nvSpPr>
        <p:spPr>
          <a:xfrm>
            <a:off x="230659" y="848497"/>
            <a:ext cx="11763221" cy="5782961"/>
          </a:xfrm>
        </p:spPr>
        <p:txBody>
          <a:bodyPr/>
          <a:lstStyle/>
          <a:p>
            <a:r>
              <a:rPr lang="fr-FR" b="1" dirty="0" smtClean="0"/>
              <a:t>Action du partenaire de l’</a:t>
            </a:r>
            <a:r>
              <a:rPr lang="fr-FR" b="1" dirty="0" err="1" smtClean="0"/>
              <a:t>entameur</a:t>
            </a:r>
          </a:p>
          <a:p>
            <a:pPr algn="l"/>
            <a:r>
              <a:rPr lang="fr-FR" b="1" dirty="0"/>
              <a:t>II – Choix de la carte équivalente à fournir</a:t>
            </a:r>
            <a:endParaRPr lang="fr-FR" dirty="0"/>
          </a:p>
          <a:p>
            <a:pPr algn="l"/>
            <a:r>
              <a:rPr lang="fr-FR" dirty="0" smtClean="0">
                <a:solidFill>
                  <a:srgbClr val="00B050"/>
                </a:solidFill>
              </a:rPr>
              <a:t>	</a:t>
            </a:r>
            <a:r>
              <a:rPr lang="fr-FR" b="1" dirty="0" smtClean="0"/>
              <a:t>Exercice 7 :</a:t>
            </a:r>
            <a:endParaRPr lang="fr-FR" b="1" dirty="0"/>
          </a:p>
        </p:txBody>
      </p:sp>
      <p:sp>
        <p:nvSpPr>
          <p:cNvPr id="5" name="ZoneTexte 4"/>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7" name="Rectangle à coins arrondis 6"/>
          <p:cNvSpPr/>
          <p:nvPr/>
        </p:nvSpPr>
        <p:spPr>
          <a:xfrm>
            <a:off x="1677777" y="2308035"/>
            <a:ext cx="1228176" cy="46275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 </a:t>
            </a:r>
            <a:r>
              <a:rPr lang="fr-FR" sz="2400" b="1" dirty="0" smtClean="0">
                <a:solidFill>
                  <a:schemeClr val="tx1"/>
                </a:solidFill>
              </a:rPr>
              <a:t>8 6</a:t>
            </a:r>
          </a:p>
        </p:txBody>
      </p:sp>
      <p:sp>
        <p:nvSpPr>
          <p:cNvPr id="8" name="Rectangle à coins arrondis 7"/>
          <p:cNvSpPr/>
          <p:nvPr/>
        </p:nvSpPr>
        <p:spPr>
          <a:xfrm>
            <a:off x="230659" y="2772755"/>
            <a:ext cx="1820495" cy="47131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A 9 7 5 2</a:t>
            </a:r>
          </a:p>
        </p:txBody>
      </p:sp>
      <p:sp>
        <p:nvSpPr>
          <p:cNvPr id="9" name="Rectangle à coins arrondis 8"/>
          <p:cNvSpPr/>
          <p:nvPr/>
        </p:nvSpPr>
        <p:spPr>
          <a:xfrm>
            <a:off x="2067585" y="2790376"/>
            <a:ext cx="448561" cy="436067"/>
          </a:xfrm>
          <a:prstGeom prst="roundRect">
            <a:avLst/>
          </a:prstGeom>
          <a:ln w="3810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10" name="Rectangle à coins arrondis 9"/>
          <p:cNvSpPr/>
          <p:nvPr/>
        </p:nvSpPr>
        <p:spPr>
          <a:xfrm>
            <a:off x="2532576" y="2772755"/>
            <a:ext cx="1200015" cy="47131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accent1">
                    <a:lumMod val="20000"/>
                    <a:lumOff val="80000"/>
                  </a:schemeClr>
                </a:solidFill>
              </a:rPr>
              <a:t>D</a:t>
            </a:r>
            <a:r>
              <a:rPr lang="fr-FR" sz="2400" b="1" dirty="0" smtClean="0">
                <a:solidFill>
                  <a:schemeClr val="tx1"/>
                </a:solidFill>
              </a:rPr>
              <a:t> V </a:t>
            </a:r>
            <a:r>
              <a:rPr lang="fr-FR" sz="2400" b="1" dirty="0" smtClean="0">
                <a:solidFill>
                  <a:schemeClr val="accent1">
                    <a:lumMod val="20000"/>
                    <a:lumOff val="80000"/>
                  </a:schemeClr>
                </a:solidFill>
              </a:rPr>
              <a:t>3</a:t>
            </a:r>
          </a:p>
        </p:txBody>
      </p:sp>
      <p:sp>
        <p:nvSpPr>
          <p:cNvPr id="11" name="Rectangle à coins arrondis 10"/>
          <p:cNvSpPr/>
          <p:nvPr/>
        </p:nvSpPr>
        <p:spPr>
          <a:xfrm>
            <a:off x="1677777" y="3246032"/>
            <a:ext cx="1228176" cy="46275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dirty="0" smtClean="0">
                <a:solidFill>
                  <a:schemeClr val="tx1"/>
                </a:solidFill>
              </a:rPr>
              <a:t>   </a:t>
            </a:r>
            <a:r>
              <a:rPr lang="fr-FR" sz="2400" b="1" dirty="0" smtClean="0">
                <a:solidFill>
                  <a:schemeClr val="tx1"/>
                </a:solidFill>
              </a:rPr>
              <a:t>D</a:t>
            </a:r>
            <a:endParaRPr lang="fr-FR" sz="2400" b="1" dirty="0" smtClean="0">
              <a:solidFill>
                <a:schemeClr val="accent1">
                  <a:lumMod val="20000"/>
                  <a:lumOff val="80000"/>
                </a:schemeClr>
              </a:solidFill>
            </a:endParaRPr>
          </a:p>
        </p:txBody>
      </p:sp>
      <p:sp>
        <p:nvSpPr>
          <p:cNvPr id="12" name="Ellipse 11"/>
          <p:cNvSpPr/>
          <p:nvPr/>
        </p:nvSpPr>
        <p:spPr>
          <a:xfrm>
            <a:off x="1268095" y="2867699"/>
            <a:ext cx="236220" cy="28141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ZoneTexte 12"/>
          <p:cNvSpPr txBox="1"/>
          <p:nvPr/>
        </p:nvSpPr>
        <p:spPr>
          <a:xfrm>
            <a:off x="4214013" y="2043736"/>
            <a:ext cx="7424615" cy="1569660"/>
          </a:xfrm>
          <a:prstGeom prst="rect">
            <a:avLst/>
          </a:prstGeom>
          <a:noFill/>
        </p:spPr>
        <p:txBody>
          <a:bodyPr wrap="square" rtlCol="0">
            <a:spAutoFit/>
          </a:bodyPr>
          <a:lstStyle/>
          <a:p>
            <a:r>
              <a:rPr lang="fr-FR" sz="2400" dirty="0" smtClean="0"/>
              <a:t>Ouest entame du 5 pour le 6 du mort, le Valet d’Est et la Dame de Sud.</a:t>
            </a:r>
          </a:p>
          <a:p>
            <a:r>
              <a:rPr lang="fr-FR" sz="2400" dirty="0" smtClean="0"/>
              <a:t>Les deux grosses cartes qu’Ouest ne voient pas sont le Roi et le 10</a:t>
            </a:r>
            <a:endParaRPr lang="fr-FR" sz="2400" dirty="0"/>
          </a:p>
        </p:txBody>
      </p:sp>
      <p:sp>
        <p:nvSpPr>
          <p:cNvPr id="14" name="Rectangle à coins arrondis 13"/>
          <p:cNvSpPr/>
          <p:nvPr/>
        </p:nvSpPr>
        <p:spPr>
          <a:xfrm>
            <a:off x="254905" y="4058386"/>
            <a:ext cx="3477686" cy="47131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rPr>
              <a:t>Où se trouve le 10 ?</a:t>
            </a:r>
            <a:endParaRPr lang="fr-FR" sz="2400" b="1" dirty="0" smtClean="0">
              <a:solidFill>
                <a:schemeClr val="tx1"/>
              </a:solidFill>
            </a:endParaRPr>
          </a:p>
        </p:txBody>
      </p:sp>
      <p:sp>
        <p:nvSpPr>
          <p:cNvPr id="15" name="ZoneTexte 14"/>
          <p:cNvSpPr txBox="1"/>
          <p:nvPr/>
        </p:nvSpPr>
        <p:spPr>
          <a:xfrm>
            <a:off x="4214013" y="4058386"/>
            <a:ext cx="7634110" cy="461665"/>
          </a:xfrm>
          <a:prstGeom prst="rect">
            <a:avLst/>
          </a:prstGeom>
          <a:noFill/>
        </p:spPr>
        <p:txBody>
          <a:bodyPr wrap="square" rtlCol="0">
            <a:spAutoFit/>
          </a:bodyPr>
          <a:lstStyle/>
          <a:p>
            <a:r>
              <a:rPr lang="fr-FR" sz="2400" dirty="0" smtClean="0"/>
              <a:t>Pas chez le partenaire, puisqu’il aurait fourni le 10 avec V10</a:t>
            </a:r>
            <a:endParaRPr lang="fr-FR" sz="2400" dirty="0"/>
          </a:p>
        </p:txBody>
      </p:sp>
      <p:sp>
        <p:nvSpPr>
          <p:cNvPr id="16" name="Rectangle à coins arrondis 15"/>
          <p:cNvSpPr/>
          <p:nvPr/>
        </p:nvSpPr>
        <p:spPr>
          <a:xfrm>
            <a:off x="254905" y="4863062"/>
            <a:ext cx="3477686" cy="47131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rPr>
              <a:t>Où se trouve le Roi ?</a:t>
            </a:r>
            <a:endParaRPr lang="fr-FR" sz="2400" b="1" dirty="0" smtClean="0">
              <a:solidFill>
                <a:schemeClr val="tx1"/>
              </a:solidFill>
            </a:endParaRPr>
          </a:p>
        </p:txBody>
      </p:sp>
      <p:sp>
        <p:nvSpPr>
          <p:cNvPr id="17" name="ZoneTexte 16"/>
          <p:cNvSpPr txBox="1"/>
          <p:nvPr/>
        </p:nvSpPr>
        <p:spPr>
          <a:xfrm>
            <a:off x="4214013" y="4648238"/>
            <a:ext cx="7634110" cy="1200329"/>
          </a:xfrm>
          <a:prstGeom prst="rect">
            <a:avLst/>
          </a:prstGeom>
          <a:noFill/>
        </p:spPr>
        <p:txBody>
          <a:bodyPr wrap="square" rtlCol="0">
            <a:spAutoFit/>
          </a:bodyPr>
          <a:lstStyle/>
          <a:p>
            <a:r>
              <a:rPr lang="fr-FR" sz="2400" dirty="0" smtClean="0"/>
              <a:t>Pas chez le partenaire, car avec RV, il aurait fourni la plus grosse en espérant </a:t>
            </a:r>
            <a:r>
              <a:rPr lang="fr-FR" sz="2400" dirty="0" err="1" smtClean="0"/>
              <a:t>Axxxx</a:t>
            </a:r>
            <a:r>
              <a:rPr lang="fr-FR" sz="2400" dirty="0" smtClean="0"/>
              <a:t> chez l’</a:t>
            </a:r>
            <a:r>
              <a:rPr lang="fr-FR" sz="2400" dirty="0" err="1" smtClean="0"/>
              <a:t>entameur</a:t>
            </a:r>
            <a:r>
              <a:rPr lang="fr-FR" sz="2400" dirty="0" smtClean="0"/>
              <a:t> et </a:t>
            </a:r>
            <a:r>
              <a:rPr lang="fr-FR" sz="2400" dirty="0" err="1" smtClean="0"/>
              <a:t>Dxx</a:t>
            </a:r>
            <a:r>
              <a:rPr lang="fr-FR" sz="2400" dirty="0" smtClean="0"/>
              <a:t> chez le déclarant.</a:t>
            </a:r>
            <a:endParaRPr lang="fr-FR" sz="2400" dirty="0"/>
          </a:p>
        </p:txBody>
      </p:sp>
      <p:sp>
        <p:nvSpPr>
          <p:cNvPr id="18" name="ZoneTexte 17"/>
          <p:cNvSpPr txBox="1"/>
          <p:nvPr/>
        </p:nvSpPr>
        <p:spPr>
          <a:xfrm>
            <a:off x="254905" y="5834563"/>
            <a:ext cx="11507249" cy="461665"/>
          </a:xfrm>
          <a:prstGeom prst="rect">
            <a:avLst/>
          </a:prstGeom>
          <a:noFill/>
        </p:spPr>
        <p:txBody>
          <a:bodyPr wrap="square" rtlCol="0">
            <a:spAutoFit/>
          </a:bodyPr>
          <a:lstStyle/>
          <a:p>
            <a:r>
              <a:rPr lang="fr-FR" sz="2400" dirty="0" smtClean="0"/>
              <a:t>Conclusion : le déclarant possédait au départ R D 10 (x) dans la couleur d’entame.</a:t>
            </a:r>
            <a:endParaRPr lang="fr-FR" sz="2400" dirty="0"/>
          </a:p>
        </p:txBody>
      </p:sp>
    </p:spTree>
    <p:extLst>
      <p:ext uri="{BB962C8B-B14F-4D97-AF65-F5344CB8AC3E}">
        <p14:creationId xmlns:p14="http://schemas.microsoft.com/office/powerpoint/2010/main" val="2434722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13">
                                            <p:txEl>
                                              <p:pRg st="0" end="0"/>
                                            </p:txEl>
                                          </p:spTgt>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grpId="0" nodeType="click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p:cTn id="40" dur="500" fill="hold"/>
                                        <p:tgtEl>
                                          <p:spTgt spid="14"/>
                                        </p:tgtEl>
                                        <p:attrNameLst>
                                          <p:attrName>ppt_w</p:attrName>
                                        </p:attrNameLst>
                                      </p:cBhvr>
                                      <p:tavLst>
                                        <p:tav tm="0">
                                          <p:val>
                                            <p:fltVal val="0"/>
                                          </p:val>
                                        </p:tav>
                                        <p:tav tm="100000">
                                          <p:val>
                                            <p:strVal val="#ppt_w"/>
                                          </p:val>
                                        </p:tav>
                                      </p:tavLst>
                                    </p:anim>
                                    <p:anim calcmode="lin" valueType="num">
                                      <p:cBhvr>
                                        <p:cTn id="41" dur="500" fill="hold"/>
                                        <p:tgtEl>
                                          <p:spTgt spid="14"/>
                                        </p:tgtEl>
                                        <p:attrNameLst>
                                          <p:attrName>ppt_h</p:attrName>
                                        </p:attrNameLst>
                                      </p:cBhvr>
                                      <p:tavLst>
                                        <p:tav tm="0">
                                          <p:val>
                                            <p:fltVal val="0"/>
                                          </p:val>
                                        </p:tav>
                                        <p:tav tm="100000">
                                          <p:val>
                                            <p:strVal val="#ppt_h"/>
                                          </p:val>
                                        </p:tav>
                                      </p:tavLst>
                                    </p:anim>
                                    <p:animEffect transition="in" filter="fade">
                                      <p:cBhvr>
                                        <p:cTn id="42" dur="500"/>
                                        <p:tgtEl>
                                          <p:spTgt spid="14"/>
                                        </p:tgtEl>
                                      </p:cBhvr>
                                    </p:animEffec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5"/>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grpId="0" nodeType="click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p:cTn id="51" dur="500" fill="hold"/>
                                        <p:tgtEl>
                                          <p:spTgt spid="16"/>
                                        </p:tgtEl>
                                        <p:attrNameLst>
                                          <p:attrName>ppt_w</p:attrName>
                                        </p:attrNameLst>
                                      </p:cBhvr>
                                      <p:tavLst>
                                        <p:tav tm="0">
                                          <p:val>
                                            <p:fltVal val="0"/>
                                          </p:val>
                                        </p:tav>
                                        <p:tav tm="100000">
                                          <p:val>
                                            <p:strVal val="#ppt_w"/>
                                          </p:val>
                                        </p:tav>
                                      </p:tavLst>
                                    </p:anim>
                                    <p:anim calcmode="lin" valueType="num">
                                      <p:cBhvr>
                                        <p:cTn id="52" dur="500" fill="hold"/>
                                        <p:tgtEl>
                                          <p:spTgt spid="16"/>
                                        </p:tgtEl>
                                        <p:attrNameLst>
                                          <p:attrName>ppt_h</p:attrName>
                                        </p:attrNameLst>
                                      </p:cBhvr>
                                      <p:tavLst>
                                        <p:tav tm="0">
                                          <p:val>
                                            <p:fltVal val="0"/>
                                          </p:val>
                                        </p:tav>
                                        <p:tav tm="100000">
                                          <p:val>
                                            <p:strVal val="#ppt_h"/>
                                          </p:val>
                                        </p:tav>
                                      </p:tavLst>
                                    </p:anim>
                                    <p:animEffect transition="in" filter="fade">
                                      <p:cBhvr>
                                        <p:cTn id="53" dur="500"/>
                                        <p:tgtEl>
                                          <p:spTgt spid="16"/>
                                        </p:tgtEl>
                                      </p:cBhvr>
                                    </p:animEffec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grpId="0" nodeType="clickEffect">
                                  <p:stCondLst>
                                    <p:cond delay="0"/>
                                  </p:stCondLst>
                                  <p:childTnLst>
                                    <p:set>
                                      <p:cBhvr>
                                        <p:cTn id="57" dur="1" fill="hold">
                                          <p:stCondLst>
                                            <p:cond delay="0"/>
                                          </p:stCondLst>
                                        </p:cTn>
                                        <p:tgtEl>
                                          <p:spTgt spid="17"/>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grpId="0" nodeType="clickEffect">
                                  <p:stCondLst>
                                    <p:cond delay="0"/>
                                  </p:stCondLst>
                                  <p:childTnLst>
                                    <p:set>
                                      <p:cBhvr>
                                        <p:cTn id="61"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4" grpId="0" animBg="1"/>
      <p:bldP spid="15" grpId="0"/>
      <p:bldP spid="16" grpId="0" animBg="1"/>
      <p:bldP spid="17" grpId="0"/>
      <p:bldP spid="1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4</a:t>
            </a:r>
            <a:endParaRPr lang="fr-FR" sz="4000" dirty="0">
              <a:latin typeface="+mn-lt"/>
            </a:endParaRPr>
          </a:p>
        </p:txBody>
      </p:sp>
      <p:sp>
        <p:nvSpPr>
          <p:cNvPr id="3" name="Sous-titre 2"/>
          <p:cNvSpPr>
            <a:spLocks noGrp="1"/>
          </p:cNvSpPr>
          <p:nvPr>
            <p:ph type="subTitle" idx="1"/>
          </p:nvPr>
        </p:nvSpPr>
        <p:spPr>
          <a:xfrm>
            <a:off x="230659" y="848497"/>
            <a:ext cx="11763221" cy="5782961"/>
          </a:xfrm>
        </p:spPr>
        <p:txBody>
          <a:bodyPr/>
          <a:lstStyle/>
          <a:p>
            <a:r>
              <a:rPr lang="fr-FR" b="1" dirty="0" smtClean="0"/>
              <a:t>Action du partenaire de l’</a:t>
            </a:r>
            <a:r>
              <a:rPr lang="fr-FR" b="1" dirty="0" err="1" smtClean="0"/>
              <a:t>entameur</a:t>
            </a:r>
          </a:p>
          <a:p>
            <a:pPr algn="l"/>
            <a:r>
              <a:rPr lang="fr-FR" b="1" dirty="0"/>
              <a:t>II – Choix de la carte équivalente à fournir</a:t>
            </a:r>
            <a:endParaRPr lang="fr-FR" dirty="0"/>
          </a:p>
          <a:p>
            <a:pPr algn="l"/>
            <a:r>
              <a:rPr lang="fr-FR" dirty="0" smtClean="0">
                <a:solidFill>
                  <a:srgbClr val="00B050"/>
                </a:solidFill>
              </a:rPr>
              <a:t>	</a:t>
            </a:r>
            <a:r>
              <a:rPr lang="fr-FR" b="1" dirty="0" smtClean="0"/>
              <a:t>Exercice 8 :</a:t>
            </a:r>
            <a:endParaRPr lang="fr-FR" b="1" dirty="0"/>
          </a:p>
        </p:txBody>
      </p:sp>
      <p:sp>
        <p:nvSpPr>
          <p:cNvPr id="5" name="ZoneTexte 4"/>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grpSp>
        <p:nvGrpSpPr>
          <p:cNvPr id="4" name="Groupe 3"/>
          <p:cNvGrpSpPr/>
          <p:nvPr/>
        </p:nvGrpSpPr>
        <p:grpSpPr>
          <a:xfrm>
            <a:off x="254904" y="2882407"/>
            <a:ext cx="3501932" cy="1400749"/>
            <a:chOff x="254904" y="2882407"/>
            <a:chExt cx="3501932" cy="1400749"/>
          </a:xfrm>
        </p:grpSpPr>
        <p:sp>
          <p:nvSpPr>
            <p:cNvPr id="7" name="Rectangle à coins arrondis 6"/>
            <p:cNvSpPr/>
            <p:nvPr/>
          </p:nvSpPr>
          <p:spPr>
            <a:xfrm>
              <a:off x="1702022" y="2882407"/>
              <a:ext cx="1228176" cy="46275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 </a:t>
              </a:r>
              <a:r>
                <a:rPr lang="fr-FR" sz="2400" b="1" dirty="0" smtClean="0">
                  <a:solidFill>
                    <a:schemeClr val="tx1"/>
                  </a:solidFill>
                </a:rPr>
                <a:t>7 6</a:t>
              </a:r>
            </a:p>
          </p:txBody>
        </p:sp>
        <p:sp>
          <p:nvSpPr>
            <p:cNvPr id="8" name="Rectangle à coins arrondis 7"/>
            <p:cNvSpPr/>
            <p:nvPr/>
          </p:nvSpPr>
          <p:spPr>
            <a:xfrm>
              <a:off x="254904" y="3347127"/>
              <a:ext cx="1820495" cy="47131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R 9 5 3 2</a:t>
              </a:r>
            </a:p>
          </p:txBody>
        </p:sp>
        <p:sp>
          <p:nvSpPr>
            <p:cNvPr id="9" name="Rectangle à coins arrondis 8"/>
            <p:cNvSpPr/>
            <p:nvPr/>
          </p:nvSpPr>
          <p:spPr>
            <a:xfrm>
              <a:off x="2091830" y="3364748"/>
              <a:ext cx="448561" cy="436067"/>
            </a:xfrm>
            <a:prstGeom prst="roundRect">
              <a:avLst/>
            </a:prstGeom>
            <a:ln w="3810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10" name="Rectangle à coins arrondis 9"/>
            <p:cNvSpPr/>
            <p:nvPr/>
          </p:nvSpPr>
          <p:spPr>
            <a:xfrm>
              <a:off x="2556821" y="3347127"/>
              <a:ext cx="1200015" cy="47131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accent1">
                      <a:lumMod val="20000"/>
                      <a:lumOff val="80000"/>
                    </a:schemeClr>
                  </a:solidFill>
                </a:rPr>
                <a:t>D</a:t>
              </a:r>
              <a:r>
                <a:rPr lang="fr-FR" sz="2400" b="1" dirty="0" smtClean="0">
                  <a:solidFill>
                    <a:schemeClr val="tx1"/>
                  </a:solidFill>
                </a:rPr>
                <a:t> V </a:t>
              </a:r>
              <a:r>
                <a:rPr lang="fr-FR" sz="2400" b="1" dirty="0" smtClean="0">
                  <a:solidFill>
                    <a:schemeClr val="accent1">
                      <a:lumMod val="20000"/>
                      <a:lumOff val="80000"/>
                    </a:schemeClr>
                  </a:solidFill>
                </a:rPr>
                <a:t>3</a:t>
              </a:r>
            </a:p>
          </p:txBody>
        </p:sp>
        <p:sp>
          <p:nvSpPr>
            <p:cNvPr id="11" name="Rectangle à coins arrondis 10"/>
            <p:cNvSpPr/>
            <p:nvPr/>
          </p:nvSpPr>
          <p:spPr>
            <a:xfrm>
              <a:off x="1702022" y="3820404"/>
              <a:ext cx="1228176" cy="46275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dirty="0" smtClean="0">
                  <a:solidFill>
                    <a:schemeClr val="tx1"/>
                  </a:solidFill>
                </a:rPr>
                <a:t>   </a:t>
              </a:r>
              <a:r>
                <a:rPr lang="fr-FR" sz="2400" b="1" dirty="0" smtClean="0">
                  <a:solidFill>
                    <a:schemeClr val="tx1"/>
                  </a:solidFill>
                </a:rPr>
                <a:t>A</a:t>
              </a:r>
              <a:endParaRPr lang="fr-FR" sz="2400" b="1" dirty="0" smtClean="0">
                <a:solidFill>
                  <a:schemeClr val="accent1">
                    <a:lumMod val="20000"/>
                    <a:lumOff val="80000"/>
                  </a:schemeClr>
                </a:solidFill>
              </a:endParaRPr>
            </a:p>
          </p:txBody>
        </p:sp>
        <p:sp>
          <p:nvSpPr>
            <p:cNvPr id="12" name="Ellipse 11"/>
            <p:cNvSpPr/>
            <p:nvPr/>
          </p:nvSpPr>
          <p:spPr>
            <a:xfrm>
              <a:off x="1292340" y="3442071"/>
              <a:ext cx="236220" cy="28141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4" name="Rectangle à coins arrondis 13"/>
          <p:cNvSpPr/>
          <p:nvPr/>
        </p:nvSpPr>
        <p:spPr>
          <a:xfrm>
            <a:off x="3919883" y="2777045"/>
            <a:ext cx="3307440" cy="83746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rPr>
              <a:t>Quels sont les honneurs que je n’ai pas vus ?</a:t>
            </a:r>
            <a:endParaRPr lang="fr-FR" sz="2400" b="1" dirty="0" smtClean="0">
              <a:solidFill>
                <a:schemeClr val="tx1"/>
              </a:solidFill>
            </a:endParaRPr>
          </a:p>
        </p:txBody>
      </p:sp>
      <p:sp>
        <p:nvSpPr>
          <p:cNvPr id="19" name="Rectangle à coins arrondis 18"/>
          <p:cNvSpPr/>
          <p:nvPr/>
        </p:nvSpPr>
        <p:spPr>
          <a:xfrm>
            <a:off x="7221418" y="2781568"/>
            <a:ext cx="4712674" cy="83746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rPr>
              <a:t>Le 10 et la Dame</a:t>
            </a:r>
            <a:endParaRPr lang="fr-FR" sz="2400" b="1" dirty="0" smtClean="0">
              <a:solidFill>
                <a:schemeClr val="tx1"/>
              </a:solidFill>
            </a:endParaRPr>
          </a:p>
        </p:txBody>
      </p:sp>
      <p:sp>
        <p:nvSpPr>
          <p:cNvPr id="21" name="Rectangle à coins arrondis 20"/>
          <p:cNvSpPr/>
          <p:nvPr/>
        </p:nvSpPr>
        <p:spPr>
          <a:xfrm>
            <a:off x="7221418" y="3654548"/>
            <a:ext cx="4772462" cy="85145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rPr>
              <a:t>Chez le déclarant car le Valet du partenaire dénie le 10</a:t>
            </a:r>
            <a:endParaRPr lang="fr-FR" sz="2400" b="1" dirty="0" smtClean="0">
              <a:solidFill>
                <a:schemeClr val="tx1"/>
              </a:solidFill>
            </a:endParaRPr>
          </a:p>
        </p:txBody>
      </p:sp>
      <p:sp>
        <p:nvSpPr>
          <p:cNvPr id="22" name="Rectangle à coins arrondis 21"/>
          <p:cNvSpPr/>
          <p:nvPr/>
        </p:nvSpPr>
        <p:spPr>
          <a:xfrm>
            <a:off x="3937453" y="1907878"/>
            <a:ext cx="3283965" cy="83746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rPr>
              <a:t>Les questions à se poser</a:t>
            </a:r>
            <a:endParaRPr lang="fr-FR" sz="2400" b="1" dirty="0" smtClean="0">
              <a:solidFill>
                <a:schemeClr val="tx1"/>
              </a:solidFill>
            </a:endParaRPr>
          </a:p>
        </p:txBody>
      </p:sp>
      <p:sp>
        <p:nvSpPr>
          <p:cNvPr id="24" name="Rectangle à coins arrondis 23"/>
          <p:cNvSpPr/>
          <p:nvPr/>
        </p:nvSpPr>
        <p:spPr>
          <a:xfrm>
            <a:off x="7221418" y="1915058"/>
            <a:ext cx="4712674" cy="83390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rPr>
              <a:t>Réponses et justifications</a:t>
            </a:r>
            <a:endParaRPr lang="fr-FR" sz="2400" b="1" dirty="0" smtClean="0">
              <a:solidFill>
                <a:schemeClr val="tx1"/>
              </a:solidFill>
            </a:endParaRPr>
          </a:p>
        </p:txBody>
      </p:sp>
      <p:sp>
        <p:nvSpPr>
          <p:cNvPr id="25" name="Rectangle à coins arrondis 24"/>
          <p:cNvSpPr/>
          <p:nvPr/>
        </p:nvSpPr>
        <p:spPr>
          <a:xfrm>
            <a:off x="3925788" y="3654582"/>
            <a:ext cx="3295630" cy="83746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Où se trouve le 10 ?</a:t>
            </a:r>
            <a:endParaRPr lang="fr-FR" sz="2400" b="1" dirty="0">
              <a:solidFill>
                <a:schemeClr val="tx1"/>
              </a:solidFill>
            </a:endParaRPr>
          </a:p>
        </p:txBody>
      </p:sp>
      <p:sp>
        <p:nvSpPr>
          <p:cNvPr id="26" name="Rectangle à coins arrondis 25"/>
          <p:cNvSpPr/>
          <p:nvPr/>
        </p:nvSpPr>
        <p:spPr>
          <a:xfrm>
            <a:off x="3925788" y="4525291"/>
            <a:ext cx="3295630" cy="83746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Où se trouve </a:t>
            </a:r>
            <a:r>
              <a:rPr lang="fr-FR" sz="2400" dirty="0" smtClean="0">
                <a:solidFill>
                  <a:schemeClr val="tx1"/>
                </a:solidFill>
              </a:rPr>
              <a:t>la Dame ?</a:t>
            </a:r>
            <a:endParaRPr lang="fr-FR" sz="2400" b="1" dirty="0">
              <a:solidFill>
                <a:schemeClr val="tx1"/>
              </a:solidFill>
            </a:endParaRPr>
          </a:p>
        </p:txBody>
      </p:sp>
      <p:sp>
        <p:nvSpPr>
          <p:cNvPr id="27" name="Rectangle à coins arrondis 26"/>
          <p:cNvSpPr/>
          <p:nvPr/>
        </p:nvSpPr>
        <p:spPr>
          <a:xfrm>
            <a:off x="7221418" y="4537753"/>
            <a:ext cx="4772462" cy="81253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rPr>
              <a:t>Chez le partenaire sinon le déclarant aurait fait la levée avec la Dame</a:t>
            </a:r>
            <a:endParaRPr lang="fr-FR" sz="2400" b="1" dirty="0" smtClean="0">
              <a:solidFill>
                <a:schemeClr val="tx1"/>
              </a:solidFill>
            </a:endParaRPr>
          </a:p>
        </p:txBody>
      </p:sp>
    </p:spTree>
    <p:extLst>
      <p:ext uri="{BB962C8B-B14F-4D97-AF65-F5344CB8AC3E}">
        <p14:creationId xmlns:p14="http://schemas.microsoft.com/office/powerpoint/2010/main" val="4002536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p:cTn id="20" dur="500" fill="hold"/>
                                        <p:tgtEl>
                                          <p:spTgt spid="22"/>
                                        </p:tgtEl>
                                        <p:attrNameLst>
                                          <p:attrName>ppt_w</p:attrName>
                                        </p:attrNameLst>
                                      </p:cBhvr>
                                      <p:tavLst>
                                        <p:tav tm="0">
                                          <p:val>
                                            <p:fltVal val="0"/>
                                          </p:val>
                                        </p:tav>
                                        <p:tav tm="100000">
                                          <p:val>
                                            <p:strVal val="#ppt_w"/>
                                          </p:val>
                                        </p:tav>
                                      </p:tavLst>
                                    </p:anim>
                                    <p:anim calcmode="lin" valueType="num">
                                      <p:cBhvr>
                                        <p:cTn id="21" dur="500" fill="hold"/>
                                        <p:tgtEl>
                                          <p:spTgt spid="22"/>
                                        </p:tgtEl>
                                        <p:attrNameLst>
                                          <p:attrName>ppt_h</p:attrName>
                                        </p:attrNameLst>
                                      </p:cBhvr>
                                      <p:tavLst>
                                        <p:tav tm="0">
                                          <p:val>
                                            <p:fltVal val="0"/>
                                          </p:val>
                                        </p:tav>
                                        <p:tav tm="100000">
                                          <p:val>
                                            <p:strVal val="#ppt_h"/>
                                          </p:val>
                                        </p:tav>
                                      </p:tavLst>
                                    </p:anim>
                                    <p:animEffect transition="in" filter="fade">
                                      <p:cBhvr>
                                        <p:cTn id="22" dur="500"/>
                                        <p:tgtEl>
                                          <p:spTgt spid="22"/>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ppt_w</p:attrName>
                                        </p:attrNameLst>
                                      </p:cBhvr>
                                      <p:tavLst>
                                        <p:tav tm="0">
                                          <p:val>
                                            <p:fltVal val="0"/>
                                          </p:val>
                                        </p:tav>
                                        <p:tav tm="100000">
                                          <p:val>
                                            <p:strVal val="#ppt_w"/>
                                          </p:val>
                                        </p:tav>
                                      </p:tavLst>
                                    </p:anim>
                                    <p:anim calcmode="lin" valueType="num">
                                      <p:cBhvr>
                                        <p:cTn id="28" dur="500" fill="hold"/>
                                        <p:tgtEl>
                                          <p:spTgt spid="14"/>
                                        </p:tgtEl>
                                        <p:attrNameLst>
                                          <p:attrName>ppt_h</p:attrName>
                                        </p:attrNameLst>
                                      </p:cBhvr>
                                      <p:tavLst>
                                        <p:tav tm="0">
                                          <p:val>
                                            <p:fltVal val="0"/>
                                          </p:val>
                                        </p:tav>
                                        <p:tav tm="100000">
                                          <p:val>
                                            <p:strVal val="#ppt_h"/>
                                          </p:val>
                                        </p:tav>
                                      </p:tavLst>
                                    </p:anim>
                                    <p:animEffect transition="in" filter="fade">
                                      <p:cBhvr>
                                        <p:cTn id="29" dur="500"/>
                                        <p:tgtEl>
                                          <p:spTgt spid="14"/>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grpId="0" nodeType="click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grpId="0" nodeType="click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barn(inVertical)">
                                      <p:cBhvr>
                                        <p:cTn id="41" dur="500"/>
                                        <p:tgtEl>
                                          <p:spTgt spid="19"/>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16" fill="hold" grpId="0" nodeType="clickEffect">
                                  <p:stCondLst>
                                    <p:cond delay="0"/>
                                  </p:stCondLst>
                                  <p:childTnLst>
                                    <p:set>
                                      <p:cBhvr>
                                        <p:cTn id="45" dur="1" fill="hold">
                                          <p:stCondLst>
                                            <p:cond delay="0"/>
                                          </p:stCondLst>
                                        </p:cTn>
                                        <p:tgtEl>
                                          <p:spTgt spid="25"/>
                                        </p:tgtEl>
                                        <p:attrNameLst>
                                          <p:attrName>style.visibility</p:attrName>
                                        </p:attrNameLst>
                                      </p:cBhvr>
                                      <p:to>
                                        <p:strVal val="visible"/>
                                      </p:to>
                                    </p:set>
                                    <p:anim calcmode="lin" valueType="num">
                                      <p:cBhvr>
                                        <p:cTn id="46" dur="500" fill="hold"/>
                                        <p:tgtEl>
                                          <p:spTgt spid="25"/>
                                        </p:tgtEl>
                                        <p:attrNameLst>
                                          <p:attrName>ppt_w</p:attrName>
                                        </p:attrNameLst>
                                      </p:cBhvr>
                                      <p:tavLst>
                                        <p:tav tm="0">
                                          <p:val>
                                            <p:fltVal val="0"/>
                                          </p:val>
                                        </p:tav>
                                        <p:tav tm="100000">
                                          <p:val>
                                            <p:strVal val="#ppt_w"/>
                                          </p:val>
                                        </p:tav>
                                      </p:tavLst>
                                    </p:anim>
                                    <p:anim calcmode="lin" valueType="num">
                                      <p:cBhvr>
                                        <p:cTn id="47" dur="500" fill="hold"/>
                                        <p:tgtEl>
                                          <p:spTgt spid="25"/>
                                        </p:tgtEl>
                                        <p:attrNameLst>
                                          <p:attrName>ppt_h</p:attrName>
                                        </p:attrNameLst>
                                      </p:cBhvr>
                                      <p:tavLst>
                                        <p:tav tm="0">
                                          <p:val>
                                            <p:fltVal val="0"/>
                                          </p:val>
                                        </p:tav>
                                        <p:tav tm="100000">
                                          <p:val>
                                            <p:strVal val="#ppt_h"/>
                                          </p:val>
                                        </p:tav>
                                      </p:tavLst>
                                    </p:anim>
                                    <p:animEffect transition="in" filter="fade">
                                      <p:cBhvr>
                                        <p:cTn id="48" dur="500"/>
                                        <p:tgtEl>
                                          <p:spTgt spid="25"/>
                                        </p:tgtEl>
                                      </p:cBhvr>
                                    </p:animEffect>
                                  </p:childTnLst>
                                </p:cTn>
                              </p:par>
                            </p:childTnLst>
                          </p:cTn>
                        </p:par>
                      </p:childTnLst>
                    </p:cTn>
                  </p:par>
                  <p:par>
                    <p:cTn id="49" fill="hold">
                      <p:stCondLst>
                        <p:cond delay="indefinite"/>
                      </p:stCondLst>
                      <p:childTnLst>
                        <p:par>
                          <p:cTn id="50" fill="hold">
                            <p:stCondLst>
                              <p:cond delay="0"/>
                            </p:stCondLst>
                            <p:childTnLst>
                              <p:par>
                                <p:cTn id="51" presetID="16" presetClass="entr" presetSubtype="21" fill="hold" grpId="0" nodeType="click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barn(inVertical)">
                                      <p:cBhvr>
                                        <p:cTn id="53" dur="500"/>
                                        <p:tgtEl>
                                          <p:spTgt spid="21"/>
                                        </p:tgtEl>
                                      </p:cBhvr>
                                    </p:animEffect>
                                  </p:childTnLst>
                                </p:cTn>
                              </p:par>
                            </p:childTnLst>
                          </p:cTn>
                        </p:par>
                      </p:childTnLst>
                    </p:cTn>
                  </p:par>
                  <p:par>
                    <p:cTn id="54" fill="hold">
                      <p:stCondLst>
                        <p:cond delay="indefinite"/>
                      </p:stCondLst>
                      <p:childTnLst>
                        <p:par>
                          <p:cTn id="55" fill="hold">
                            <p:stCondLst>
                              <p:cond delay="0"/>
                            </p:stCondLst>
                            <p:childTnLst>
                              <p:par>
                                <p:cTn id="56" presetID="53" presetClass="entr" presetSubtype="16" fill="hold" grpId="0" nodeType="clickEffect">
                                  <p:stCondLst>
                                    <p:cond delay="0"/>
                                  </p:stCondLst>
                                  <p:childTnLst>
                                    <p:set>
                                      <p:cBhvr>
                                        <p:cTn id="57" dur="1" fill="hold">
                                          <p:stCondLst>
                                            <p:cond delay="0"/>
                                          </p:stCondLst>
                                        </p:cTn>
                                        <p:tgtEl>
                                          <p:spTgt spid="26"/>
                                        </p:tgtEl>
                                        <p:attrNameLst>
                                          <p:attrName>style.visibility</p:attrName>
                                        </p:attrNameLst>
                                      </p:cBhvr>
                                      <p:to>
                                        <p:strVal val="visible"/>
                                      </p:to>
                                    </p:set>
                                    <p:anim calcmode="lin" valueType="num">
                                      <p:cBhvr>
                                        <p:cTn id="58" dur="500" fill="hold"/>
                                        <p:tgtEl>
                                          <p:spTgt spid="26"/>
                                        </p:tgtEl>
                                        <p:attrNameLst>
                                          <p:attrName>ppt_w</p:attrName>
                                        </p:attrNameLst>
                                      </p:cBhvr>
                                      <p:tavLst>
                                        <p:tav tm="0">
                                          <p:val>
                                            <p:fltVal val="0"/>
                                          </p:val>
                                        </p:tav>
                                        <p:tav tm="100000">
                                          <p:val>
                                            <p:strVal val="#ppt_w"/>
                                          </p:val>
                                        </p:tav>
                                      </p:tavLst>
                                    </p:anim>
                                    <p:anim calcmode="lin" valueType="num">
                                      <p:cBhvr>
                                        <p:cTn id="59" dur="500" fill="hold"/>
                                        <p:tgtEl>
                                          <p:spTgt spid="26"/>
                                        </p:tgtEl>
                                        <p:attrNameLst>
                                          <p:attrName>ppt_h</p:attrName>
                                        </p:attrNameLst>
                                      </p:cBhvr>
                                      <p:tavLst>
                                        <p:tav tm="0">
                                          <p:val>
                                            <p:fltVal val="0"/>
                                          </p:val>
                                        </p:tav>
                                        <p:tav tm="100000">
                                          <p:val>
                                            <p:strVal val="#ppt_h"/>
                                          </p:val>
                                        </p:tav>
                                      </p:tavLst>
                                    </p:anim>
                                    <p:animEffect transition="in" filter="fade">
                                      <p:cBhvr>
                                        <p:cTn id="60" dur="500"/>
                                        <p:tgtEl>
                                          <p:spTgt spid="26"/>
                                        </p:tgtEl>
                                      </p:cBhvr>
                                    </p:animEffect>
                                  </p:childTnLst>
                                </p:cTn>
                              </p:par>
                            </p:childTnLst>
                          </p:cTn>
                        </p:par>
                      </p:childTnLst>
                    </p:cTn>
                  </p:par>
                  <p:par>
                    <p:cTn id="61" fill="hold">
                      <p:stCondLst>
                        <p:cond delay="indefinite"/>
                      </p:stCondLst>
                      <p:childTnLst>
                        <p:par>
                          <p:cTn id="62" fill="hold">
                            <p:stCondLst>
                              <p:cond delay="0"/>
                            </p:stCondLst>
                            <p:childTnLst>
                              <p:par>
                                <p:cTn id="63" presetID="16" presetClass="entr" presetSubtype="21" fill="hold" grpId="0" nodeType="clickEffect">
                                  <p:stCondLst>
                                    <p:cond delay="0"/>
                                  </p:stCondLst>
                                  <p:childTnLst>
                                    <p:set>
                                      <p:cBhvr>
                                        <p:cTn id="64" dur="1" fill="hold">
                                          <p:stCondLst>
                                            <p:cond delay="0"/>
                                          </p:stCondLst>
                                        </p:cTn>
                                        <p:tgtEl>
                                          <p:spTgt spid="27"/>
                                        </p:tgtEl>
                                        <p:attrNameLst>
                                          <p:attrName>style.visibility</p:attrName>
                                        </p:attrNameLst>
                                      </p:cBhvr>
                                      <p:to>
                                        <p:strVal val="visible"/>
                                      </p:to>
                                    </p:set>
                                    <p:animEffect transition="in" filter="barn(inVertical)">
                                      <p:cBhvr>
                                        <p:cTn id="6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9" grpId="0" animBg="1"/>
      <p:bldP spid="21" grpId="0" animBg="1"/>
      <p:bldP spid="22" grpId="0" animBg="1"/>
      <p:bldP spid="24" grpId="0" animBg="1"/>
      <p:bldP spid="25" grpId="0" animBg="1"/>
      <p:bldP spid="26" grpId="0" animBg="1"/>
      <p:bldP spid="2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4</a:t>
            </a:r>
            <a:endParaRPr lang="fr-FR" sz="4000" dirty="0">
              <a:latin typeface="+mn-lt"/>
            </a:endParaRPr>
          </a:p>
        </p:txBody>
      </p:sp>
      <p:sp>
        <p:nvSpPr>
          <p:cNvPr id="3" name="Sous-titre 2"/>
          <p:cNvSpPr>
            <a:spLocks noGrp="1"/>
          </p:cNvSpPr>
          <p:nvPr>
            <p:ph type="subTitle" idx="1"/>
          </p:nvPr>
        </p:nvSpPr>
        <p:spPr>
          <a:xfrm>
            <a:off x="230659" y="848497"/>
            <a:ext cx="11763221" cy="5782961"/>
          </a:xfrm>
        </p:spPr>
        <p:txBody>
          <a:bodyPr/>
          <a:lstStyle/>
          <a:p>
            <a:r>
              <a:rPr lang="fr-FR" b="1" dirty="0" smtClean="0"/>
              <a:t>Action du partenaire de l’</a:t>
            </a:r>
            <a:r>
              <a:rPr lang="fr-FR" b="1" dirty="0" err="1" smtClean="0"/>
              <a:t>entameur</a:t>
            </a:r>
          </a:p>
          <a:p>
            <a:pPr algn="l"/>
            <a:r>
              <a:rPr lang="fr-FR" b="1" dirty="0"/>
              <a:t>II – Choix de la carte équivalente à fournir</a:t>
            </a:r>
            <a:endParaRPr lang="fr-FR" dirty="0"/>
          </a:p>
          <a:p>
            <a:pPr algn="l"/>
            <a:r>
              <a:rPr lang="fr-FR" dirty="0" smtClean="0">
                <a:solidFill>
                  <a:srgbClr val="00B050"/>
                </a:solidFill>
              </a:rPr>
              <a:t>	</a:t>
            </a:r>
            <a:r>
              <a:rPr lang="fr-FR" b="1" dirty="0" smtClean="0"/>
              <a:t>Exercice 8 :</a:t>
            </a:r>
            <a:endParaRPr lang="fr-FR" b="1" dirty="0"/>
          </a:p>
        </p:txBody>
      </p:sp>
      <p:sp>
        <p:nvSpPr>
          <p:cNvPr id="5" name="ZoneTexte 4"/>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grpSp>
        <p:nvGrpSpPr>
          <p:cNvPr id="4" name="Groupe 3"/>
          <p:cNvGrpSpPr/>
          <p:nvPr/>
        </p:nvGrpSpPr>
        <p:grpSpPr>
          <a:xfrm>
            <a:off x="254904" y="2882407"/>
            <a:ext cx="3524792" cy="1400749"/>
            <a:chOff x="254904" y="2882407"/>
            <a:chExt cx="3524792" cy="1400749"/>
          </a:xfrm>
        </p:grpSpPr>
        <p:sp>
          <p:nvSpPr>
            <p:cNvPr id="7" name="Rectangle à coins arrondis 6"/>
            <p:cNvSpPr/>
            <p:nvPr/>
          </p:nvSpPr>
          <p:spPr>
            <a:xfrm>
              <a:off x="1724882" y="2882407"/>
              <a:ext cx="1228176" cy="46275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 </a:t>
              </a:r>
              <a:r>
                <a:rPr lang="fr-FR" sz="2400" b="1" dirty="0" smtClean="0">
                  <a:solidFill>
                    <a:schemeClr val="tx1"/>
                  </a:solidFill>
                </a:rPr>
                <a:t>9 5</a:t>
              </a:r>
            </a:p>
          </p:txBody>
        </p:sp>
        <p:sp>
          <p:nvSpPr>
            <p:cNvPr id="8" name="Rectangle à coins arrondis 7"/>
            <p:cNvSpPr/>
            <p:nvPr/>
          </p:nvSpPr>
          <p:spPr>
            <a:xfrm>
              <a:off x="254904" y="3347127"/>
              <a:ext cx="1820495" cy="47131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V 8 7 6 4</a:t>
              </a:r>
            </a:p>
          </p:txBody>
        </p:sp>
        <p:sp>
          <p:nvSpPr>
            <p:cNvPr id="9" name="Rectangle à coins arrondis 8"/>
            <p:cNvSpPr/>
            <p:nvPr/>
          </p:nvSpPr>
          <p:spPr>
            <a:xfrm>
              <a:off x="2114690" y="3364748"/>
              <a:ext cx="448561" cy="436067"/>
            </a:xfrm>
            <a:prstGeom prst="roundRect">
              <a:avLst/>
            </a:prstGeom>
            <a:ln w="3810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10" name="Rectangle à coins arrondis 9"/>
            <p:cNvSpPr/>
            <p:nvPr/>
          </p:nvSpPr>
          <p:spPr>
            <a:xfrm>
              <a:off x="2579681" y="3347127"/>
              <a:ext cx="1200015" cy="47131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R</a:t>
              </a:r>
            </a:p>
          </p:txBody>
        </p:sp>
        <p:sp>
          <p:nvSpPr>
            <p:cNvPr id="11" name="Rectangle à coins arrondis 10"/>
            <p:cNvSpPr/>
            <p:nvPr/>
          </p:nvSpPr>
          <p:spPr>
            <a:xfrm>
              <a:off x="1724882" y="3820404"/>
              <a:ext cx="1228176" cy="46275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dirty="0" smtClean="0">
                  <a:solidFill>
                    <a:schemeClr val="tx1"/>
                  </a:solidFill>
                </a:rPr>
                <a:t>   </a:t>
              </a:r>
              <a:r>
                <a:rPr lang="fr-FR" sz="2400" b="1" dirty="0" smtClean="0">
                  <a:solidFill>
                    <a:schemeClr val="tx1"/>
                  </a:solidFill>
                </a:rPr>
                <a:t>A</a:t>
              </a:r>
              <a:endParaRPr lang="fr-FR" sz="2400" b="1" dirty="0" smtClean="0">
                <a:solidFill>
                  <a:schemeClr val="accent1">
                    <a:lumMod val="20000"/>
                    <a:lumOff val="80000"/>
                  </a:schemeClr>
                </a:solidFill>
              </a:endParaRPr>
            </a:p>
          </p:txBody>
        </p:sp>
        <p:sp>
          <p:nvSpPr>
            <p:cNvPr id="12" name="Ellipse 11"/>
            <p:cNvSpPr/>
            <p:nvPr/>
          </p:nvSpPr>
          <p:spPr>
            <a:xfrm>
              <a:off x="1292340" y="3442071"/>
              <a:ext cx="236220" cy="28141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4" name="Rectangle à coins arrondis 13"/>
          <p:cNvSpPr/>
          <p:nvPr/>
        </p:nvSpPr>
        <p:spPr>
          <a:xfrm>
            <a:off x="3919883" y="2777045"/>
            <a:ext cx="3307440" cy="83746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rPr>
              <a:t>Quels sont les honneurs que je n’ai pas vus ?</a:t>
            </a:r>
            <a:endParaRPr lang="fr-FR" sz="2400" b="1" dirty="0" smtClean="0">
              <a:solidFill>
                <a:schemeClr val="tx1"/>
              </a:solidFill>
            </a:endParaRPr>
          </a:p>
        </p:txBody>
      </p:sp>
      <p:sp>
        <p:nvSpPr>
          <p:cNvPr id="19" name="Rectangle à coins arrondis 18"/>
          <p:cNvSpPr/>
          <p:nvPr/>
        </p:nvSpPr>
        <p:spPr>
          <a:xfrm>
            <a:off x="7221418" y="2781568"/>
            <a:ext cx="4712674" cy="83746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rPr>
              <a:t>Le 10 et la Dame</a:t>
            </a:r>
            <a:endParaRPr lang="fr-FR" sz="2400" b="1" dirty="0" smtClean="0">
              <a:solidFill>
                <a:schemeClr val="tx1"/>
              </a:solidFill>
            </a:endParaRPr>
          </a:p>
        </p:txBody>
      </p:sp>
      <p:sp>
        <p:nvSpPr>
          <p:cNvPr id="21" name="Rectangle à coins arrondis 20"/>
          <p:cNvSpPr/>
          <p:nvPr/>
        </p:nvSpPr>
        <p:spPr>
          <a:xfrm>
            <a:off x="7221418" y="3654548"/>
            <a:ext cx="4772462" cy="85145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rPr>
              <a:t>Chez le déclarant car le Roi du partenaire dénie la Dame</a:t>
            </a:r>
            <a:endParaRPr lang="fr-FR" sz="2400" b="1" dirty="0" smtClean="0">
              <a:solidFill>
                <a:schemeClr val="tx1"/>
              </a:solidFill>
            </a:endParaRPr>
          </a:p>
        </p:txBody>
      </p:sp>
      <p:sp>
        <p:nvSpPr>
          <p:cNvPr id="22" name="Rectangle à coins arrondis 21"/>
          <p:cNvSpPr/>
          <p:nvPr/>
        </p:nvSpPr>
        <p:spPr>
          <a:xfrm>
            <a:off x="3937453" y="1907878"/>
            <a:ext cx="3283965" cy="83746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rPr>
              <a:t>Les questions à se poser</a:t>
            </a:r>
            <a:endParaRPr lang="fr-FR" sz="2400" b="1" dirty="0" smtClean="0">
              <a:solidFill>
                <a:schemeClr val="tx1"/>
              </a:solidFill>
            </a:endParaRPr>
          </a:p>
        </p:txBody>
      </p:sp>
      <p:sp>
        <p:nvSpPr>
          <p:cNvPr id="24" name="Rectangle à coins arrondis 23"/>
          <p:cNvSpPr/>
          <p:nvPr/>
        </p:nvSpPr>
        <p:spPr>
          <a:xfrm>
            <a:off x="7221418" y="1915058"/>
            <a:ext cx="4712674" cy="83390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rPr>
              <a:t>Réponses et justifications</a:t>
            </a:r>
            <a:endParaRPr lang="fr-FR" sz="2400" b="1" dirty="0" smtClean="0">
              <a:solidFill>
                <a:schemeClr val="tx1"/>
              </a:solidFill>
            </a:endParaRPr>
          </a:p>
        </p:txBody>
      </p:sp>
      <p:sp>
        <p:nvSpPr>
          <p:cNvPr id="25" name="Rectangle à coins arrondis 24"/>
          <p:cNvSpPr/>
          <p:nvPr/>
        </p:nvSpPr>
        <p:spPr>
          <a:xfrm>
            <a:off x="3925788" y="3654582"/>
            <a:ext cx="3295630" cy="83746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Où se trouve </a:t>
            </a:r>
            <a:r>
              <a:rPr lang="fr-FR" sz="2400" dirty="0" smtClean="0">
                <a:solidFill>
                  <a:schemeClr val="tx1"/>
                </a:solidFill>
              </a:rPr>
              <a:t>la Dame ?</a:t>
            </a:r>
            <a:endParaRPr lang="fr-FR" sz="2400" b="1" dirty="0">
              <a:solidFill>
                <a:schemeClr val="tx1"/>
              </a:solidFill>
            </a:endParaRPr>
          </a:p>
        </p:txBody>
      </p:sp>
      <p:sp>
        <p:nvSpPr>
          <p:cNvPr id="26" name="Rectangle à coins arrondis 25"/>
          <p:cNvSpPr/>
          <p:nvPr/>
        </p:nvSpPr>
        <p:spPr>
          <a:xfrm>
            <a:off x="3925788" y="4525291"/>
            <a:ext cx="3295630" cy="83746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Où se trouve </a:t>
            </a:r>
            <a:r>
              <a:rPr lang="fr-FR" sz="2400" dirty="0" smtClean="0">
                <a:solidFill>
                  <a:schemeClr val="tx1"/>
                </a:solidFill>
              </a:rPr>
              <a:t>le 10 ?</a:t>
            </a:r>
            <a:endParaRPr lang="fr-FR" sz="2400" b="1" dirty="0">
              <a:solidFill>
                <a:schemeClr val="tx1"/>
              </a:solidFill>
            </a:endParaRPr>
          </a:p>
        </p:txBody>
      </p:sp>
      <p:sp>
        <p:nvSpPr>
          <p:cNvPr id="27" name="Rectangle à coins arrondis 26"/>
          <p:cNvSpPr/>
          <p:nvPr/>
        </p:nvSpPr>
        <p:spPr>
          <a:xfrm>
            <a:off x="7221418" y="4537753"/>
            <a:ext cx="4772462" cy="81253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rPr>
              <a:t>On ne peut pas le savoir</a:t>
            </a:r>
            <a:endParaRPr lang="fr-FR" sz="2400" b="1" dirty="0" smtClean="0">
              <a:solidFill>
                <a:schemeClr val="tx1"/>
              </a:solidFill>
            </a:endParaRPr>
          </a:p>
        </p:txBody>
      </p:sp>
    </p:spTree>
    <p:extLst>
      <p:ext uri="{BB962C8B-B14F-4D97-AF65-F5344CB8AC3E}">
        <p14:creationId xmlns:p14="http://schemas.microsoft.com/office/powerpoint/2010/main" val="1503096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inVertical)">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barn(inVertical)">
                                      <p:cBhvr>
                                        <p:cTn id="1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1" grpId="0" animBg="1"/>
      <p:bldP spid="2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4</a:t>
            </a:r>
            <a:endParaRPr lang="fr-FR" sz="4000" dirty="0">
              <a:latin typeface="+mn-lt"/>
            </a:endParaRPr>
          </a:p>
        </p:txBody>
      </p:sp>
      <p:sp>
        <p:nvSpPr>
          <p:cNvPr id="3" name="Sous-titre 2"/>
          <p:cNvSpPr>
            <a:spLocks noGrp="1"/>
          </p:cNvSpPr>
          <p:nvPr>
            <p:ph type="subTitle" idx="1"/>
          </p:nvPr>
        </p:nvSpPr>
        <p:spPr>
          <a:xfrm>
            <a:off x="230659" y="848497"/>
            <a:ext cx="11763221" cy="5782961"/>
          </a:xfrm>
        </p:spPr>
        <p:txBody>
          <a:bodyPr/>
          <a:lstStyle/>
          <a:p>
            <a:r>
              <a:rPr lang="fr-FR" b="1" dirty="0" smtClean="0"/>
              <a:t>Action du partenaire de l’</a:t>
            </a:r>
            <a:r>
              <a:rPr lang="fr-FR" b="1" dirty="0" err="1" smtClean="0"/>
              <a:t>entameur</a:t>
            </a:r>
          </a:p>
          <a:p>
            <a:pPr algn="l"/>
            <a:r>
              <a:rPr lang="fr-FR" b="1" dirty="0"/>
              <a:t>II – Choix de la carte équivalente à fournir</a:t>
            </a:r>
            <a:endParaRPr lang="fr-FR" dirty="0"/>
          </a:p>
          <a:p>
            <a:pPr algn="l"/>
            <a:r>
              <a:rPr lang="fr-FR" dirty="0" smtClean="0">
                <a:solidFill>
                  <a:srgbClr val="00B050"/>
                </a:solidFill>
              </a:rPr>
              <a:t>	</a:t>
            </a:r>
            <a:r>
              <a:rPr lang="fr-FR" b="1" dirty="0" smtClean="0"/>
              <a:t>Exercice 8 :</a:t>
            </a:r>
            <a:endParaRPr lang="fr-FR" b="1" dirty="0"/>
          </a:p>
        </p:txBody>
      </p:sp>
      <p:sp>
        <p:nvSpPr>
          <p:cNvPr id="5" name="ZoneTexte 4"/>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grpSp>
        <p:nvGrpSpPr>
          <p:cNvPr id="4" name="Groupe 3"/>
          <p:cNvGrpSpPr/>
          <p:nvPr/>
        </p:nvGrpSpPr>
        <p:grpSpPr>
          <a:xfrm>
            <a:off x="254904" y="2882407"/>
            <a:ext cx="3501932" cy="1400749"/>
            <a:chOff x="254904" y="2882407"/>
            <a:chExt cx="3501932" cy="1400749"/>
          </a:xfrm>
        </p:grpSpPr>
        <p:sp>
          <p:nvSpPr>
            <p:cNvPr id="7" name="Rectangle à coins arrondis 6"/>
            <p:cNvSpPr/>
            <p:nvPr/>
          </p:nvSpPr>
          <p:spPr>
            <a:xfrm>
              <a:off x="1702022" y="2882407"/>
              <a:ext cx="1228176" cy="46275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 </a:t>
              </a:r>
              <a:r>
                <a:rPr lang="fr-FR" sz="2400" b="1" dirty="0" smtClean="0">
                  <a:solidFill>
                    <a:schemeClr val="tx1"/>
                  </a:solidFill>
                </a:rPr>
                <a:t>9 5</a:t>
              </a:r>
            </a:p>
          </p:txBody>
        </p:sp>
        <p:sp>
          <p:nvSpPr>
            <p:cNvPr id="8" name="Rectangle à coins arrondis 7"/>
            <p:cNvSpPr/>
            <p:nvPr/>
          </p:nvSpPr>
          <p:spPr>
            <a:xfrm>
              <a:off x="254904" y="3347127"/>
              <a:ext cx="1820495" cy="47131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R 10 7 4 2</a:t>
              </a:r>
            </a:p>
          </p:txBody>
        </p:sp>
        <p:sp>
          <p:nvSpPr>
            <p:cNvPr id="9" name="Rectangle à coins arrondis 8"/>
            <p:cNvSpPr/>
            <p:nvPr/>
          </p:nvSpPr>
          <p:spPr>
            <a:xfrm>
              <a:off x="2091830" y="3364748"/>
              <a:ext cx="448561" cy="436067"/>
            </a:xfrm>
            <a:prstGeom prst="roundRect">
              <a:avLst/>
            </a:prstGeom>
            <a:ln w="3810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10" name="Rectangle à coins arrondis 9"/>
            <p:cNvSpPr/>
            <p:nvPr/>
          </p:nvSpPr>
          <p:spPr>
            <a:xfrm>
              <a:off x="2556821" y="3347127"/>
              <a:ext cx="1200015" cy="47131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a:solidFill>
                    <a:schemeClr val="tx1"/>
                  </a:solidFill>
                </a:rPr>
                <a:t>D</a:t>
              </a:r>
              <a:endParaRPr lang="fr-FR" sz="2400" b="1" dirty="0" smtClean="0">
                <a:solidFill>
                  <a:schemeClr val="tx1"/>
                </a:solidFill>
              </a:endParaRPr>
            </a:p>
          </p:txBody>
        </p:sp>
        <p:sp>
          <p:nvSpPr>
            <p:cNvPr id="11" name="Rectangle à coins arrondis 10"/>
            <p:cNvSpPr/>
            <p:nvPr/>
          </p:nvSpPr>
          <p:spPr>
            <a:xfrm>
              <a:off x="1702022" y="3820404"/>
              <a:ext cx="1228176" cy="46275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dirty="0" smtClean="0">
                  <a:solidFill>
                    <a:schemeClr val="tx1"/>
                  </a:solidFill>
                </a:rPr>
                <a:t>   </a:t>
              </a:r>
              <a:r>
                <a:rPr lang="fr-FR" sz="2400" b="1" dirty="0" smtClean="0">
                  <a:solidFill>
                    <a:schemeClr val="tx1"/>
                  </a:solidFill>
                </a:rPr>
                <a:t>A</a:t>
              </a:r>
              <a:endParaRPr lang="fr-FR" sz="2400" b="1" dirty="0" smtClean="0">
                <a:solidFill>
                  <a:schemeClr val="accent1">
                    <a:lumMod val="20000"/>
                    <a:lumOff val="80000"/>
                  </a:schemeClr>
                </a:solidFill>
              </a:endParaRPr>
            </a:p>
          </p:txBody>
        </p:sp>
        <p:sp>
          <p:nvSpPr>
            <p:cNvPr id="12" name="Ellipse 11"/>
            <p:cNvSpPr/>
            <p:nvPr/>
          </p:nvSpPr>
          <p:spPr>
            <a:xfrm>
              <a:off x="1449133" y="3458558"/>
              <a:ext cx="236220" cy="28141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4" name="Rectangle à coins arrondis 13"/>
          <p:cNvSpPr/>
          <p:nvPr/>
        </p:nvSpPr>
        <p:spPr>
          <a:xfrm>
            <a:off x="3919883" y="2777045"/>
            <a:ext cx="3307440" cy="83746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rPr>
              <a:t>Quels sont les honneurs que je n’ai pas vus ?</a:t>
            </a:r>
            <a:endParaRPr lang="fr-FR" sz="2400" b="1" dirty="0" smtClean="0">
              <a:solidFill>
                <a:schemeClr val="tx1"/>
              </a:solidFill>
            </a:endParaRPr>
          </a:p>
        </p:txBody>
      </p:sp>
      <p:sp>
        <p:nvSpPr>
          <p:cNvPr id="19" name="Rectangle à coins arrondis 18"/>
          <p:cNvSpPr/>
          <p:nvPr/>
        </p:nvSpPr>
        <p:spPr>
          <a:xfrm>
            <a:off x="7221418" y="2781568"/>
            <a:ext cx="4712674" cy="83746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rPr>
              <a:t>Le Valet</a:t>
            </a:r>
            <a:endParaRPr lang="fr-FR" sz="2400" b="1" dirty="0" smtClean="0">
              <a:solidFill>
                <a:schemeClr val="tx1"/>
              </a:solidFill>
            </a:endParaRPr>
          </a:p>
        </p:txBody>
      </p:sp>
      <p:sp>
        <p:nvSpPr>
          <p:cNvPr id="21" name="Rectangle à coins arrondis 20"/>
          <p:cNvSpPr/>
          <p:nvPr/>
        </p:nvSpPr>
        <p:spPr>
          <a:xfrm>
            <a:off x="7221418" y="3654548"/>
            <a:ext cx="4772462" cy="85145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rPr>
              <a:t>Chez le déclarant car la Dame du partenaire dénie le Valet</a:t>
            </a:r>
            <a:endParaRPr lang="fr-FR" sz="2400" b="1" dirty="0" smtClean="0">
              <a:solidFill>
                <a:schemeClr val="tx1"/>
              </a:solidFill>
            </a:endParaRPr>
          </a:p>
        </p:txBody>
      </p:sp>
      <p:sp>
        <p:nvSpPr>
          <p:cNvPr id="22" name="Rectangle à coins arrondis 21"/>
          <p:cNvSpPr/>
          <p:nvPr/>
        </p:nvSpPr>
        <p:spPr>
          <a:xfrm>
            <a:off x="3937453" y="1907878"/>
            <a:ext cx="3283965" cy="83746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rPr>
              <a:t>Les questions à se poser</a:t>
            </a:r>
            <a:endParaRPr lang="fr-FR" sz="2400" b="1" dirty="0" smtClean="0">
              <a:solidFill>
                <a:schemeClr val="tx1"/>
              </a:solidFill>
            </a:endParaRPr>
          </a:p>
        </p:txBody>
      </p:sp>
      <p:sp>
        <p:nvSpPr>
          <p:cNvPr id="24" name="Rectangle à coins arrondis 23"/>
          <p:cNvSpPr/>
          <p:nvPr/>
        </p:nvSpPr>
        <p:spPr>
          <a:xfrm>
            <a:off x="7221418" y="1915058"/>
            <a:ext cx="4712674" cy="83390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rPr>
              <a:t>Réponses et justifications</a:t>
            </a:r>
            <a:endParaRPr lang="fr-FR" sz="2400" b="1" dirty="0" smtClean="0">
              <a:solidFill>
                <a:schemeClr val="tx1"/>
              </a:solidFill>
            </a:endParaRPr>
          </a:p>
        </p:txBody>
      </p:sp>
      <p:sp>
        <p:nvSpPr>
          <p:cNvPr id="25" name="Rectangle à coins arrondis 24"/>
          <p:cNvSpPr/>
          <p:nvPr/>
        </p:nvSpPr>
        <p:spPr>
          <a:xfrm>
            <a:off x="3925788" y="3654582"/>
            <a:ext cx="3295630" cy="83746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Où se trouve </a:t>
            </a:r>
            <a:r>
              <a:rPr lang="fr-FR" sz="2400" dirty="0" smtClean="0">
                <a:solidFill>
                  <a:schemeClr val="tx1"/>
                </a:solidFill>
              </a:rPr>
              <a:t>le Valet?</a:t>
            </a:r>
            <a:endParaRPr lang="fr-FR" sz="2400" b="1" dirty="0">
              <a:solidFill>
                <a:schemeClr val="tx1"/>
              </a:solidFill>
            </a:endParaRPr>
          </a:p>
        </p:txBody>
      </p:sp>
    </p:spTree>
    <p:extLst>
      <p:ext uri="{BB962C8B-B14F-4D97-AF65-F5344CB8AC3E}">
        <p14:creationId xmlns:p14="http://schemas.microsoft.com/office/powerpoint/2010/main" val="868919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inVertical)">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barn(inVertical)">
                                      <p:cBhvr>
                                        <p:cTn id="12" dur="500"/>
                                        <p:tgtEl>
                                          <p:spTgt spid="21"/>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4</a:t>
            </a:r>
            <a:endParaRPr lang="fr-FR" sz="4000" dirty="0">
              <a:latin typeface="+mn-lt"/>
            </a:endParaRPr>
          </a:p>
        </p:txBody>
      </p:sp>
      <p:sp>
        <p:nvSpPr>
          <p:cNvPr id="3" name="Sous-titre 2"/>
          <p:cNvSpPr>
            <a:spLocks noGrp="1"/>
          </p:cNvSpPr>
          <p:nvPr>
            <p:ph type="subTitle" idx="1"/>
          </p:nvPr>
        </p:nvSpPr>
        <p:spPr>
          <a:xfrm>
            <a:off x="230659" y="848497"/>
            <a:ext cx="11763221" cy="5782961"/>
          </a:xfrm>
        </p:spPr>
        <p:txBody>
          <a:bodyPr/>
          <a:lstStyle/>
          <a:p>
            <a:r>
              <a:rPr lang="fr-FR" b="1" dirty="0" smtClean="0"/>
              <a:t>Action du partenaire de l’</a:t>
            </a:r>
            <a:r>
              <a:rPr lang="fr-FR" b="1" dirty="0" err="1" smtClean="0"/>
              <a:t>entameur</a:t>
            </a:r>
          </a:p>
          <a:p>
            <a:pPr algn="l"/>
            <a:r>
              <a:rPr lang="fr-FR" b="1" dirty="0"/>
              <a:t>II – Choix de la carte équivalente à fournir</a:t>
            </a:r>
            <a:endParaRPr lang="fr-FR" dirty="0"/>
          </a:p>
          <a:p>
            <a:pPr algn="l"/>
            <a:r>
              <a:rPr lang="fr-FR" dirty="0" smtClean="0">
                <a:solidFill>
                  <a:srgbClr val="00B050"/>
                </a:solidFill>
              </a:rPr>
              <a:t>	</a:t>
            </a:r>
            <a:r>
              <a:rPr lang="fr-FR" b="1" dirty="0" smtClean="0"/>
              <a:t>Exercice 8 :</a:t>
            </a:r>
            <a:endParaRPr lang="fr-FR" b="1" dirty="0"/>
          </a:p>
        </p:txBody>
      </p:sp>
      <p:sp>
        <p:nvSpPr>
          <p:cNvPr id="5" name="ZoneTexte 4"/>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grpSp>
        <p:nvGrpSpPr>
          <p:cNvPr id="4" name="Groupe 3"/>
          <p:cNvGrpSpPr/>
          <p:nvPr/>
        </p:nvGrpSpPr>
        <p:grpSpPr>
          <a:xfrm>
            <a:off x="254904" y="2882407"/>
            <a:ext cx="3501932" cy="1400749"/>
            <a:chOff x="254904" y="2882407"/>
            <a:chExt cx="3501932" cy="1400749"/>
          </a:xfrm>
        </p:grpSpPr>
        <p:sp>
          <p:nvSpPr>
            <p:cNvPr id="7" name="Rectangle à coins arrondis 6"/>
            <p:cNvSpPr/>
            <p:nvPr/>
          </p:nvSpPr>
          <p:spPr>
            <a:xfrm>
              <a:off x="1702022" y="2882407"/>
              <a:ext cx="1228176" cy="46275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 </a:t>
              </a:r>
              <a:r>
                <a:rPr lang="fr-FR" sz="2400" b="1" dirty="0" smtClean="0">
                  <a:solidFill>
                    <a:schemeClr val="tx1"/>
                  </a:solidFill>
                </a:rPr>
                <a:t>8 4</a:t>
              </a:r>
            </a:p>
          </p:txBody>
        </p:sp>
        <p:sp>
          <p:nvSpPr>
            <p:cNvPr id="8" name="Rectangle à coins arrondis 7"/>
            <p:cNvSpPr/>
            <p:nvPr/>
          </p:nvSpPr>
          <p:spPr>
            <a:xfrm>
              <a:off x="254904" y="3347127"/>
              <a:ext cx="1820495" cy="47131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V 9 7 5 2</a:t>
              </a:r>
            </a:p>
          </p:txBody>
        </p:sp>
        <p:sp>
          <p:nvSpPr>
            <p:cNvPr id="9" name="Rectangle à coins arrondis 8"/>
            <p:cNvSpPr/>
            <p:nvPr/>
          </p:nvSpPr>
          <p:spPr>
            <a:xfrm>
              <a:off x="2091830" y="3364748"/>
              <a:ext cx="448561" cy="436067"/>
            </a:xfrm>
            <a:prstGeom prst="roundRect">
              <a:avLst/>
            </a:prstGeom>
            <a:ln w="3810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10" name="Rectangle à coins arrondis 9"/>
            <p:cNvSpPr/>
            <p:nvPr/>
          </p:nvSpPr>
          <p:spPr>
            <a:xfrm>
              <a:off x="2556821" y="3347127"/>
              <a:ext cx="1200015" cy="47131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10</a:t>
              </a:r>
            </a:p>
          </p:txBody>
        </p:sp>
        <p:sp>
          <p:nvSpPr>
            <p:cNvPr id="11" name="Rectangle à coins arrondis 10"/>
            <p:cNvSpPr/>
            <p:nvPr/>
          </p:nvSpPr>
          <p:spPr>
            <a:xfrm>
              <a:off x="1702022" y="3820404"/>
              <a:ext cx="1228176" cy="46275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dirty="0" smtClean="0">
                  <a:solidFill>
                    <a:schemeClr val="tx1"/>
                  </a:solidFill>
                </a:rPr>
                <a:t>   </a:t>
              </a:r>
              <a:r>
                <a:rPr lang="fr-FR" sz="2400" b="1" dirty="0" smtClean="0">
                  <a:solidFill>
                    <a:schemeClr val="tx1"/>
                  </a:solidFill>
                </a:rPr>
                <a:t>A</a:t>
              </a:r>
              <a:endParaRPr lang="fr-FR" sz="2400" b="1" dirty="0" smtClean="0">
                <a:solidFill>
                  <a:schemeClr val="accent1">
                    <a:lumMod val="20000"/>
                    <a:lumOff val="80000"/>
                  </a:schemeClr>
                </a:solidFill>
              </a:endParaRPr>
            </a:p>
          </p:txBody>
        </p:sp>
        <p:sp>
          <p:nvSpPr>
            <p:cNvPr id="12" name="Ellipse 11"/>
            <p:cNvSpPr/>
            <p:nvPr/>
          </p:nvSpPr>
          <p:spPr>
            <a:xfrm>
              <a:off x="1292340" y="3442071"/>
              <a:ext cx="236220" cy="28141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4" name="Rectangle à coins arrondis 13"/>
          <p:cNvSpPr/>
          <p:nvPr/>
        </p:nvSpPr>
        <p:spPr>
          <a:xfrm>
            <a:off x="3919883" y="2777045"/>
            <a:ext cx="3307440" cy="83746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rPr>
              <a:t>Quels sont les honneurs que je n’ai pas vus ?</a:t>
            </a:r>
            <a:endParaRPr lang="fr-FR" sz="2400" b="1" dirty="0" smtClean="0">
              <a:solidFill>
                <a:schemeClr val="tx1"/>
              </a:solidFill>
            </a:endParaRPr>
          </a:p>
        </p:txBody>
      </p:sp>
      <p:sp>
        <p:nvSpPr>
          <p:cNvPr id="19" name="Rectangle à coins arrondis 18"/>
          <p:cNvSpPr/>
          <p:nvPr/>
        </p:nvSpPr>
        <p:spPr>
          <a:xfrm>
            <a:off x="7221418" y="2781568"/>
            <a:ext cx="4712674" cy="83746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rPr>
              <a:t>Le Roi et la Dame</a:t>
            </a:r>
            <a:endParaRPr lang="fr-FR" sz="2400" b="1" dirty="0" smtClean="0">
              <a:solidFill>
                <a:schemeClr val="tx1"/>
              </a:solidFill>
            </a:endParaRPr>
          </a:p>
        </p:txBody>
      </p:sp>
      <p:sp>
        <p:nvSpPr>
          <p:cNvPr id="21" name="Rectangle à coins arrondis 20"/>
          <p:cNvSpPr/>
          <p:nvPr/>
        </p:nvSpPr>
        <p:spPr>
          <a:xfrm>
            <a:off x="7221418" y="3654548"/>
            <a:ext cx="4772462" cy="85145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rPr>
              <a:t>Chez le déclarant car avec D10x, le partenaire aurait mis la Dame</a:t>
            </a:r>
            <a:endParaRPr lang="fr-FR" sz="2400" b="1" dirty="0" smtClean="0">
              <a:solidFill>
                <a:schemeClr val="tx1"/>
              </a:solidFill>
            </a:endParaRPr>
          </a:p>
        </p:txBody>
      </p:sp>
      <p:sp>
        <p:nvSpPr>
          <p:cNvPr id="22" name="Rectangle à coins arrondis 21"/>
          <p:cNvSpPr/>
          <p:nvPr/>
        </p:nvSpPr>
        <p:spPr>
          <a:xfrm>
            <a:off x="3937453" y="1907878"/>
            <a:ext cx="3283965" cy="83746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rPr>
              <a:t>Les questions à se poser</a:t>
            </a:r>
            <a:endParaRPr lang="fr-FR" sz="2400" b="1" dirty="0" smtClean="0">
              <a:solidFill>
                <a:schemeClr val="tx1"/>
              </a:solidFill>
            </a:endParaRPr>
          </a:p>
        </p:txBody>
      </p:sp>
      <p:sp>
        <p:nvSpPr>
          <p:cNvPr id="24" name="Rectangle à coins arrondis 23"/>
          <p:cNvSpPr/>
          <p:nvPr/>
        </p:nvSpPr>
        <p:spPr>
          <a:xfrm>
            <a:off x="7221418" y="1915058"/>
            <a:ext cx="4712674" cy="83390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rPr>
              <a:t>Réponses et justifications</a:t>
            </a:r>
            <a:endParaRPr lang="fr-FR" sz="2400" b="1" dirty="0" smtClean="0">
              <a:solidFill>
                <a:schemeClr val="tx1"/>
              </a:solidFill>
            </a:endParaRPr>
          </a:p>
        </p:txBody>
      </p:sp>
      <p:sp>
        <p:nvSpPr>
          <p:cNvPr id="25" name="Rectangle à coins arrondis 24"/>
          <p:cNvSpPr/>
          <p:nvPr/>
        </p:nvSpPr>
        <p:spPr>
          <a:xfrm>
            <a:off x="3925788" y="3654582"/>
            <a:ext cx="3295630" cy="83746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Où se trouve </a:t>
            </a:r>
            <a:r>
              <a:rPr lang="fr-FR" sz="2400" dirty="0" smtClean="0">
                <a:solidFill>
                  <a:schemeClr val="tx1"/>
                </a:solidFill>
              </a:rPr>
              <a:t>la Dame ?</a:t>
            </a:r>
            <a:endParaRPr lang="fr-FR" sz="2400" b="1" dirty="0">
              <a:solidFill>
                <a:schemeClr val="tx1"/>
              </a:solidFill>
            </a:endParaRPr>
          </a:p>
        </p:txBody>
      </p:sp>
      <p:sp>
        <p:nvSpPr>
          <p:cNvPr id="26" name="Rectangle à coins arrondis 25"/>
          <p:cNvSpPr/>
          <p:nvPr/>
        </p:nvSpPr>
        <p:spPr>
          <a:xfrm>
            <a:off x="3925788" y="4525291"/>
            <a:ext cx="3295630" cy="83746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Où se trouve </a:t>
            </a:r>
            <a:r>
              <a:rPr lang="fr-FR" sz="2400" dirty="0" smtClean="0">
                <a:solidFill>
                  <a:schemeClr val="tx1"/>
                </a:solidFill>
              </a:rPr>
              <a:t>le Roi ?</a:t>
            </a:r>
            <a:endParaRPr lang="fr-FR" sz="2400" b="1" dirty="0">
              <a:solidFill>
                <a:schemeClr val="tx1"/>
              </a:solidFill>
            </a:endParaRPr>
          </a:p>
        </p:txBody>
      </p:sp>
      <p:sp>
        <p:nvSpPr>
          <p:cNvPr id="27" name="Rectangle à coins arrondis 26"/>
          <p:cNvSpPr/>
          <p:nvPr/>
        </p:nvSpPr>
        <p:spPr>
          <a:xfrm>
            <a:off x="7221418" y="4537753"/>
            <a:ext cx="4772462" cy="81253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Chez le déclarant car avec </a:t>
            </a:r>
            <a:r>
              <a:rPr lang="fr-FR" sz="2400" dirty="0" smtClean="0">
                <a:solidFill>
                  <a:schemeClr val="tx1"/>
                </a:solidFill>
              </a:rPr>
              <a:t>R10x</a:t>
            </a:r>
            <a:r>
              <a:rPr lang="fr-FR" sz="2400" dirty="0">
                <a:solidFill>
                  <a:schemeClr val="tx1"/>
                </a:solidFill>
              </a:rPr>
              <a:t>, le partenaire aurait mis </a:t>
            </a:r>
            <a:r>
              <a:rPr lang="fr-FR" sz="2400" dirty="0" smtClean="0">
                <a:solidFill>
                  <a:schemeClr val="tx1"/>
                </a:solidFill>
              </a:rPr>
              <a:t>le Roi</a:t>
            </a:r>
            <a:endParaRPr lang="fr-FR" sz="2400" b="1" dirty="0">
              <a:solidFill>
                <a:schemeClr val="tx1"/>
              </a:solidFill>
            </a:endParaRPr>
          </a:p>
        </p:txBody>
      </p:sp>
      <p:sp>
        <p:nvSpPr>
          <p:cNvPr id="6" name="ZoneTexte 5"/>
          <p:cNvSpPr txBox="1"/>
          <p:nvPr/>
        </p:nvSpPr>
        <p:spPr>
          <a:xfrm>
            <a:off x="371475" y="5657850"/>
            <a:ext cx="11562617" cy="830997"/>
          </a:xfrm>
          <a:prstGeom prst="rect">
            <a:avLst/>
          </a:prstGeom>
          <a:noFill/>
        </p:spPr>
        <p:txBody>
          <a:bodyPr wrap="square" rtlCol="0">
            <a:spAutoFit/>
          </a:bodyPr>
          <a:lstStyle/>
          <a:p>
            <a:r>
              <a:rPr lang="fr-FR" sz="2400" dirty="0"/>
              <a:t>Dans le dernier exemple, le déclarant possède ARD et il essaie de masquer la teneur de sa couleur en fournissant l’As, mais les règles de la signalisation permettent de déjouer sa </a:t>
            </a:r>
            <a:r>
              <a:rPr lang="fr-FR" sz="2400" dirty="0" smtClean="0"/>
              <a:t>ruse.</a:t>
            </a:r>
            <a:endParaRPr lang="fr-FR" sz="2400" dirty="0"/>
          </a:p>
        </p:txBody>
      </p:sp>
    </p:spTree>
    <p:extLst>
      <p:ext uri="{BB962C8B-B14F-4D97-AF65-F5344CB8AC3E}">
        <p14:creationId xmlns:p14="http://schemas.microsoft.com/office/powerpoint/2010/main" val="3479977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19"/>
                                        </p:tgtEl>
                                        <p:attrNameLst>
                                          <p:attrName>style.visibility</p:attrName>
                                        </p:attrNameLst>
                                      </p:cBhvr>
                                      <p:to>
                                        <p:strVal val="visible"/>
                                      </p:to>
                                    </p:set>
                                    <p:animEffect transition="in" filter="barn(inVertical)">
                                      <p:cBhvr>
                                        <p:cTn id="14" dur="500"/>
                                        <p:tgtEl>
                                          <p:spTgt spid="19"/>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barn(inVertical)">
                                      <p:cBhvr>
                                        <p:cTn id="19" dur="500"/>
                                        <p:tgtEl>
                                          <p:spTgt spid="21"/>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barn(inVertical)">
                                      <p:cBhvr>
                                        <p:cTn id="24" dur="500"/>
                                        <p:tgtEl>
                                          <p:spTgt spid="27"/>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1" grpId="0" animBg="1"/>
      <p:bldP spid="27" grpId="0" animBg="1"/>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4</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lstStyle/>
          <a:p>
            <a:r>
              <a:rPr lang="fr-FR" b="1" dirty="0" smtClean="0"/>
              <a:t>Rappel des règles d’entames</a:t>
            </a:r>
          </a:p>
          <a:p>
            <a:pPr algn="l"/>
            <a:r>
              <a:rPr lang="fr-FR" dirty="0" smtClean="0"/>
              <a:t>	</a:t>
            </a:r>
            <a:r>
              <a:rPr lang="fr-FR" b="1" dirty="0" smtClean="0"/>
              <a:t>	</a:t>
            </a:r>
            <a:endParaRPr lang="fr-FR" dirty="0">
              <a:solidFill>
                <a:srgbClr val="00B050"/>
              </a:solidFill>
            </a:endParaRPr>
          </a:p>
          <a:p>
            <a:pPr algn="l"/>
            <a:r>
              <a:rPr lang="fr-FR" b="1" dirty="0" smtClean="0"/>
              <a:t>	</a:t>
            </a:r>
          </a:p>
          <a:p>
            <a:pPr algn="l"/>
            <a:endParaRPr lang="fr-FR" b="1" dirty="0"/>
          </a:p>
          <a:p>
            <a:pPr algn="l"/>
            <a:endParaRPr lang="fr-FR" b="1" dirty="0" smtClean="0"/>
          </a:p>
          <a:p>
            <a:pPr algn="l"/>
            <a:endParaRPr lang="fr-FR" b="1" dirty="0"/>
          </a:p>
          <a:p>
            <a:pPr algn="l"/>
            <a:endParaRPr lang="fr-FR" b="1" dirty="0" smtClean="0"/>
          </a:p>
          <a:p>
            <a:pPr algn="l"/>
            <a:endParaRPr lang="fr-FR" b="1" dirty="0"/>
          </a:p>
          <a:p>
            <a:pPr algn="l"/>
            <a:r>
              <a:rPr lang="fr-FR" dirty="0" smtClean="0"/>
              <a:t>Comme </a:t>
            </a:r>
            <a:r>
              <a:rPr lang="fr-FR" dirty="0"/>
              <a:t>pour le déclarant la manœuvre d’affranchissement passe par le sacrifice d’une des cartes équivalentes.</a:t>
            </a:r>
          </a:p>
          <a:p>
            <a:pPr algn="l"/>
            <a:r>
              <a:rPr lang="fr-FR" b="1" dirty="0" smtClean="0"/>
              <a:t>			</a:t>
            </a:r>
          </a:p>
          <a:p>
            <a:pPr algn="l"/>
            <a:endParaRPr lang="fr-FR" dirty="0">
              <a:solidFill>
                <a:srgbClr val="00B050"/>
              </a:solidFill>
            </a:endParaRPr>
          </a:p>
        </p:txBody>
      </p:sp>
      <p:sp>
        <p:nvSpPr>
          <p:cNvPr id="5" name="ZoneTexte 4"/>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grpSp>
        <p:nvGrpSpPr>
          <p:cNvPr id="6" name="Groupe 5"/>
          <p:cNvGrpSpPr/>
          <p:nvPr/>
        </p:nvGrpSpPr>
        <p:grpSpPr>
          <a:xfrm>
            <a:off x="230659" y="2248018"/>
            <a:ext cx="3333269" cy="1411939"/>
            <a:chOff x="230659" y="2248018"/>
            <a:chExt cx="3333269" cy="1411939"/>
          </a:xfrm>
        </p:grpSpPr>
        <p:sp>
          <p:nvSpPr>
            <p:cNvPr id="10" name="Rectangle à coins arrondis 9"/>
            <p:cNvSpPr/>
            <p:nvPr/>
          </p:nvSpPr>
          <p:spPr>
            <a:xfrm>
              <a:off x="230659" y="2716603"/>
              <a:ext cx="1725338" cy="47050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R D V 5 2</a:t>
              </a:r>
            </a:p>
          </p:txBody>
        </p:sp>
        <p:sp>
          <p:nvSpPr>
            <p:cNvPr id="30" name="Rectangle à coins arrondis 29"/>
            <p:cNvSpPr/>
            <p:nvPr/>
          </p:nvSpPr>
          <p:spPr>
            <a:xfrm>
              <a:off x="2443068" y="2716602"/>
              <a:ext cx="1120860" cy="47050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9 6 3</a:t>
              </a:r>
            </a:p>
          </p:txBody>
        </p:sp>
        <p:sp>
          <p:nvSpPr>
            <p:cNvPr id="31" name="Rectangle à coins arrondis 30"/>
            <p:cNvSpPr/>
            <p:nvPr/>
          </p:nvSpPr>
          <p:spPr>
            <a:xfrm>
              <a:off x="1715302" y="2248018"/>
              <a:ext cx="968460" cy="46275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8 4</a:t>
              </a:r>
            </a:p>
          </p:txBody>
        </p:sp>
        <p:sp>
          <p:nvSpPr>
            <p:cNvPr id="32" name="Rectangle à coins arrondis 31"/>
            <p:cNvSpPr/>
            <p:nvPr/>
          </p:nvSpPr>
          <p:spPr>
            <a:xfrm>
              <a:off x="1547945" y="3188647"/>
              <a:ext cx="1303174" cy="47131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A 10 4</a:t>
              </a:r>
            </a:p>
          </p:txBody>
        </p:sp>
        <p:sp>
          <p:nvSpPr>
            <p:cNvPr id="4" name="Rectangle à coins arrondis 3"/>
            <p:cNvSpPr/>
            <p:nvPr/>
          </p:nvSpPr>
          <p:spPr>
            <a:xfrm>
              <a:off x="1975252" y="2733820"/>
              <a:ext cx="448561" cy="436067"/>
            </a:xfrm>
            <a:prstGeom prst="roundRect">
              <a:avLst/>
            </a:prstGeom>
            <a:ln w="3810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grpSp>
      <p:sp>
        <p:nvSpPr>
          <p:cNvPr id="11" name="ZoneTexte 10"/>
          <p:cNvSpPr txBox="1"/>
          <p:nvPr/>
        </p:nvSpPr>
        <p:spPr>
          <a:xfrm>
            <a:off x="3749040" y="1428359"/>
            <a:ext cx="8061960" cy="3046988"/>
          </a:xfrm>
          <a:prstGeom prst="rect">
            <a:avLst/>
          </a:prstGeom>
          <a:noFill/>
        </p:spPr>
        <p:txBody>
          <a:bodyPr wrap="square" rtlCol="0">
            <a:spAutoFit/>
          </a:bodyPr>
          <a:lstStyle/>
          <a:p>
            <a:r>
              <a:rPr lang="fr-FR" sz="2400" dirty="0" smtClean="0"/>
              <a:t>Si Ouest entame du 5 (quatrième meilleure), le déclarant fait le première levée du 10, tout en conservant son As.</a:t>
            </a:r>
          </a:p>
          <a:p>
            <a:r>
              <a:rPr lang="fr-FR" sz="2400" dirty="0" smtClean="0"/>
              <a:t>Sur entame du Roi, le déclarant, s’il veut réaliser la levée, devra fournir son As.</a:t>
            </a:r>
          </a:p>
          <a:p>
            <a:r>
              <a:rPr lang="fr-FR" sz="2400" dirty="0" smtClean="0"/>
              <a:t>S’il ne le fait pas, Ouest continue de la Dame puis du Valet.</a:t>
            </a:r>
          </a:p>
          <a:p>
            <a:r>
              <a:rPr lang="fr-FR" sz="2400" dirty="0" smtClean="0"/>
              <a:t>Il sera le seul après trois tours à posséder des cartes dans la couleur et le 5 et le 2 seront promus au rang de cartes maîtresses.</a:t>
            </a:r>
            <a:endParaRPr lang="fr-FR" sz="2400" dirty="0"/>
          </a:p>
        </p:txBody>
      </p:sp>
    </p:spTree>
    <p:extLst>
      <p:ext uri="{BB962C8B-B14F-4D97-AF65-F5344CB8AC3E}">
        <p14:creationId xmlns:p14="http://schemas.microsoft.com/office/powerpoint/2010/main" val="3050607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4</a:t>
            </a:r>
            <a:endParaRPr lang="fr-FR" sz="4000" dirty="0">
              <a:latin typeface="+mn-lt"/>
            </a:endParaRPr>
          </a:p>
        </p:txBody>
      </p:sp>
      <p:sp>
        <p:nvSpPr>
          <p:cNvPr id="3" name="Sous-titre 2"/>
          <p:cNvSpPr>
            <a:spLocks noGrp="1"/>
          </p:cNvSpPr>
          <p:nvPr>
            <p:ph type="subTitle" idx="1"/>
          </p:nvPr>
        </p:nvSpPr>
        <p:spPr>
          <a:xfrm>
            <a:off x="230659" y="848497"/>
            <a:ext cx="11763221" cy="5782961"/>
          </a:xfrm>
        </p:spPr>
        <p:txBody>
          <a:bodyPr/>
          <a:lstStyle/>
          <a:p>
            <a:r>
              <a:rPr lang="fr-FR" b="1" dirty="0" smtClean="0"/>
              <a:t>Action du partenaire de l’</a:t>
            </a:r>
            <a:r>
              <a:rPr lang="fr-FR" b="1" dirty="0" err="1" smtClean="0"/>
              <a:t>entameur</a:t>
            </a:r>
          </a:p>
          <a:p>
            <a:pPr algn="l"/>
            <a:r>
              <a:rPr lang="fr-FR" b="1" dirty="0" smtClean="0"/>
              <a:t>III </a:t>
            </a:r>
            <a:r>
              <a:rPr lang="fr-FR" b="1" dirty="0"/>
              <a:t>– </a:t>
            </a:r>
            <a:r>
              <a:rPr lang="fr-FR" b="1" dirty="0" smtClean="0"/>
              <a:t>Les cartes équivalentes à la vue du mort</a:t>
            </a:r>
            <a:endParaRPr lang="fr-FR" dirty="0"/>
          </a:p>
          <a:p>
            <a:pPr algn="l"/>
            <a:r>
              <a:rPr lang="fr-FR" dirty="0" smtClean="0">
                <a:solidFill>
                  <a:srgbClr val="00B050"/>
                </a:solidFill>
              </a:rPr>
              <a:t>	</a:t>
            </a:r>
            <a:endParaRPr lang="fr-FR" b="1" dirty="0"/>
          </a:p>
        </p:txBody>
      </p:sp>
      <p:sp>
        <p:nvSpPr>
          <p:cNvPr id="5" name="ZoneTexte 4"/>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6" name="ZoneTexte 5"/>
          <p:cNvSpPr txBox="1"/>
          <p:nvPr/>
        </p:nvSpPr>
        <p:spPr>
          <a:xfrm>
            <a:off x="4095750" y="1790581"/>
            <a:ext cx="7534762" cy="1569660"/>
          </a:xfrm>
          <a:prstGeom prst="rect">
            <a:avLst/>
          </a:prstGeom>
          <a:noFill/>
        </p:spPr>
        <p:txBody>
          <a:bodyPr wrap="square" rtlCol="0">
            <a:spAutoFit/>
          </a:bodyPr>
          <a:lstStyle/>
          <a:p>
            <a:r>
              <a:rPr lang="fr-FR" sz="2400" dirty="0" smtClean="0"/>
              <a:t>Quelle carte fournissez-vous en troisième ?</a:t>
            </a:r>
          </a:p>
          <a:p>
            <a:r>
              <a:rPr lang="fr-FR" sz="2400" dirty="0" smtClean="0"/>
              <a:t>Pourquoi ?</a:t>
            </a:r>
          </a:p>
          <a:p>
            <a:r>
              <a:rPr lang="fr-FR" sz="2400" dirty="0" smtClean="0"/>
              <a:t>Pour éviter que le déclarant fasse la levée du 10 s’il le possède</a:t>
            </a:r>
            <a:endParaRPr lang="fr-FR" sz="2400" dirty="0"/>
          </a:p>
        </p:txBody>
      </p:sp>
      <p:sp>
        <p:nvSpPr>
          <p:cNvPr id="30" name="ZoneTexte 29"/>
          <p:cNvSpPr txBox="1"/>
          <p:nvPr/>
        </p:nvSpPr>
        <p:spPr>
          <a:xfrm>
            <a:off x="4109626" y="3477965"/>
            <a:ext cx="7534762" cy="1938992"/>
          </a:xfrm>
          <a:prstGeom prst="rect">
            <a:avLst/>
          </a:prstGeom>
          <a:noFill/>
        </p:spPr>
        <p:txBody>
          <a:bodyPr wrap="square" rtlCol="0">
            <a:spAutoFit/>
          </a:bodyPr>
          <a:lstStyle/>
          <a:p>
            <a:r>
              <a:rPr lang="fr-FR" sz="2400" dirty="0" smtClean="0"/>
              <a:t>Quelle carte fournissez-vous en troisième ?</a:t>
            </a:r>
          </a:p>
          <a:p>
            <a:r>
              <a:rPr lang="fr-FR" sz="2400" dirty="0" smtClean="0"/>
              <a:t>Pourquoi ?</a:t>
            </a:r>
          </a:p>
          <a:p>
            <a:r>
              <a:rPr lang="fr-FR" sz="2400" dirty="0" smtClean="0"/>
              <a:t>La présence du 10 au mort rend équivalents le 9 et le Valet</a:t>
            </a:r>
          </a:p>
          <a:p>
            <a:r>
              <a:rPr lang="fr-FR" sz="2400" dirty="0" smtClean="0"/>
              <a:t>Le 9 aussi bien que le Valet poussera le déclarant à fournir un honneur supérieur pour faire la levée</a:t>
            </a:r>
            <a:endParaRPr lang="fr-FR" sz="2400" dirty="0"/>
          </a:p>
        </p:txBody>
      </p:sp>
      <p:grpSp>
        <p:nvGrpSpPr>
          <p:cNvPr id="11" name="Groupe 10"/>
          <p:cNvGrpSpPr/>
          <p:nvPr/>
        </p:nvGrpSpPr>
        <p:grpSpPr>
          <a:xfrm>
            <a:off x="371475" y="1948957"/>
            <a:ext cx="3501932" cy="936030"/>
            <a:chOff x="371475" y="1948957"/>
            <a:chExt cx="3501932" cy="936030"/>
          </a:xfrm>
        </p:grpSpPr>
        <p:sp>
          <p:nvSpPr>
            <p:cNvPr id="7" name="Rectangle à coins arrondis 6"/>
            <p:cNvSpPr/>
            <p:nvPr/>
          </p:nvSpPr>
          <p:spPr>
            <a:xfrm>
              <a:off x="1818593" y="1948957"/>
              <a:ext cx="1228176" cy="46275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 </a:t>
              </a:r>
              <a:r>
                <a:rPr lang="fr-FR" sz="2400" b="1" dirty="0" smtClean="0">
                  <a:solidFill>
                    <a:schemeClr val="tx1"/>
                  </a:solidFill>
                </a:rPr>
                <a:t>7 6 3</a:t>
              </a:r>
            </a:p>
          </p:txBody>
        </p:sp>
        <p:sp>
          <p:nvSpPr>
            <p:cNvPr id="8" name="Rectangle à coins arrondis 7"/>
            <p:cNvSpPr/>
            <p:nvPr/>
          </p:nvSpPr>
          <p:spPr>
            <a:xfrm>
              <a:off x="371475" y="2413677"/>
              <a:ext cx="1820495" cy="47131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accent1">
                      <a:lumMod val="20000"/>
                      <a:lumOff val="80000"/>
                    </a:schemeClr>
                  </a:solidFill>
                </a:rPr>
                <a:t>V 9 7 </a:t>
              </a:r>
              <a:r>
                <a:rPr lang="fr-FR" sz="2400" b="1" dirty="0" smtClean="0">
                  <a:solidFill>
                    <a:schemeClr val="tx1"/>
                  </a:solidFill>
                </a:rPr>
                <a:t>5 </a:t>
              </a:r>
              <a:r>
                <a:rPr lang="fr-FR" sz="2400" b="1" dirty="0" smtClean="0">
                  <a:solidFill>
                    <a:schemeClr val="accent1">
                      <a:lumMod val="20000"/>
                      <a:lumOff val="80000"/>
                    </a:schemeClr>
                  </a:solidFill>
                </a:rPr>
                <a:t>2</a:t>
              </a:r>
            </a:p>
          </p:txBody>
        </p:sp>
        <p:sp>
          <p:nvSpPr>
            <p:cNvPr id="9" name="Rectangle à coins arrondis 8"/>
            <p:cNvSpPr/>
            <p:nvPr/>
          </p:nvSpPr>
          <p:spPr>
            <a:xfrm>
              <a:off x="2208401" y="2431298"/>
              <a:ext cx="448561" cy="436067"/>
            </a:xfrm>
            <a:prstGeom prst="roundRect">
              <a:avLst/>
            </a:prstGeom>
            <a:ln w="3810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10" name="Rectangle à coins arrondis 9"/>
            <p:cNvSpPr/>
            <p:nvPr/>
          </p:nvSpPr>
          <p:spPr>
            <a:xfrm>
              <a:off x="2673392" y="2413677"/>
              <a:ext cx="1200015" cy="47131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V 9 2</a:t>
              </a:r>
            </a:p>
          </p:txBody>
        </p:sp>
        <p:sp>
          <p:nvSpPr>
            <p:cNvPr id="12" name="Ellipse 11"/>
            <p:cNvSpPr/>
            <p:nvPr/>
          </p:nvSpPr>
          <p:spPr>
            <a:xfrm>
              <a:off x="1408911" y="2508621"/>
              <a:ext cx="236220" cy="28141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Ellipse 30"/>
            <p:cNvSpPr/>
            <p:nvPr/>
          </p:nvSpPr>
          <p:spPr>
            <a:xfrm>
              <a:off x="2656280" y="2039623"/>
              <a:ext cx="236220" cy="28141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nvGrpSpPr>
          <p:cNvPr id="13" name="Groupe 12"/>
          <p:cNvGrpSpPr/>
          <p:nvPr/>
        </p:nvGrpSpPr>
        <p:grpSpPr>
          <a:xfrm>
            <a:off x="371475" y="3654845"/>
            <a:ext cx="3501932" cy="926032"/>
            <a:chOff x="371475" y="3654845"/>
            <a:chExt cx="3501932" cy="926032"/>
          </a:xfrm>
        </p:grpSpPr>
        <p:sp>
          <p:nvSpPr>
            <p:cNvPr id="20" name="Rectangle à coins arrondis 19"/>
            <p:cNvSpPr/>
            <p:nvPr/>
          </p:nvSpPr>
          <p:spPr>
            <a:xfrm>
              <a:off x="1784640" y="3654845"/>
              <a:ext cx="1296082" cy="46275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 </a:t>
              </a:r>
              <a:r>
                <a:rPr lang="fr-FR" sz="2400" b="1" dirty="0" smtClean="0">
                  <a:solidFill>
                    <a:schemeClr val="tx1"/>
                  </a:solidFill>
                </a:rPr>
                <a:t>10 6 3</a:t>
              </a:r>
            </a:p>
          </p:txBody>
        </p:sp>
        <p:sp>
          <p:nvSpPr>
            <p:cNvPr id="23" name="Rectangle à coins arrondis 22"/>
            <p:cNvSpPr/>
            <p:nvPr/>
          </p:nvSpPr>
          <p:spPr>
            <a:xfrm>
              <a:off x="371475" y="4109567"/>
              <a:ext cx="1820495" cy="47131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accent1">
                      <a:lumMod val="20000"/>
                      <a:lumOff val="80000"/>
                    </a:schemeClr>
                  </a:solidFill>
                </a:rPr>
                <a:t>V 9 7 </a:t>
              </a:r>
              <a:r>
                <a:rPr lang="fr-FR" sz="2400" b="1" dirty="0" smtClean="0">
                  <a:solidFill>
                    <a:schemeClr val="tx1"/>
                  </a:solidFill>
                </a:rPr>
                <a:t>5 </a:t>
              </a:r>
              <a:r>
                <a:rPr lang="fr-FR" sz="2400" b="1" dirty="0" smtClean="0">
                  <a:solidFill>
                    <a:schemeClr val="accent1">
                      <a:lumMod val="20000"/>
                      <a:lumOff val="80000"/>
                    </a:schemeClr>
                  </a:solidFill>
                </a:rPr>
                <a:t>2</a:t>
              </a:r>
            </a:p>
          </p:txBody>
        </p:sp>
        <p:sp>
          <p:nvSpPr>
            <p:cNvPr id="28" name="Rectangle à coins arrondis 27"/>
            <p:cNvSpPr/>
            <p:nvPr/>
          </p:nvSpPr>
          <p:spPr>
            <a:xfrm>
              <a:off x="2208401" y="4127188"/>
              <a:ext cx="448561" cy="436067"/>
            </a:xfrm>
            <a:prstGeom prst="roundRect">
              <a:avLst/>
            </a:prstGeom>
            <a:ln w="3810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29" name="Rectangle à coins arrondis 28"/>
            <p:cNvSpPr/>
            <p:nvPr/>
          </p:nvSpPr>
          <p:spPr>
            <a:xfrm>
              <a:off x="2673392" y="4109567"/>
              <a:ext cx="1200015" cy="47131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V 9 2</a:t>
              </a:r>
            </a:p>
          </p:txBody>
        </p:sp>
        <p:sp>
          <p:nvSpPr>
            <p:cNvPr id="32" name="Ellipse 31"/>
            <p:cNvSpPr/>
            <p:nvPr/>
          </p:nvSpPr>
          <p:spPr>
            <a:xfrm>
              <a:off x="1410267" y="4204511"/>
              <a:ext cx="236220" cy="28141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Ellipse 32"/>
            <p:cNvSpPr/>
            <p:nvPr/>
          </p:nvSpPr>
          <p:spPr>
            <a:xfrm>
              <a:off x="2745815" y="3758039"/>
              <a:ext cx="236220" cy="28141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4" name="Rectangle à coins arrondis 33"/>
          <p:cNvSpPr/>
          <p:nvPr/>
        </p:nvSpPr>
        <p:spPr>
          <a:xfrm>
            <a:off x="371475" y="5484141"/>
            <a:ext cx="11400395" cy="573928"/>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rPr>
              <a:t>Le partenaire en troisième fournit la plus petite des cartes équivalentes</a:t>
            </a:r>
            <a:endParaRPr lang="fr-FR" sz="2400" dirty="0">
              <a:solidFill>
                <a:schemeClr val="tx1"/>
              </a:solidFill>
            </a:endParaRPr>
          </a:p>
        </p:txBody>
      </p:sp>
      <p:sp>
        <p:nvSpPr>
          <p:cNvPr id="21" name="Ellipse 20"/>
          <p:cNvSpPr/>
          <p:nvPr/>
        </p:nvSpPr>
        <p:spPr>
          <a:xfrm>
            <a:off x="3020274" y="2508620"/>
            <a:ext cx="236220" cy="28141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Ellipse 21"/>
          <p:cNvSpPr/>
          <p:nvPr/>
        </p:nvSpPr>
        <p:spPr>
          <a:xfrm>
            <a:off x="3273399" y="4204511"/>
            <a:ext cx="236220" cy="28141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Rectangle à coins arrondis 3"/>
          <p:cNvSpPr/>
          <p:nvPr/>
        </p:nvSpPr>
        <p:spPr>
          <a:xfrm>
            <a:off x="9690232" y="1818845"/>
            <a:ext cx="1271730" cy="424714"/>
          </a:xfrm>
          <a:prstGeom prst="roundRect">
            <a:avLst/>
          </a:prstGeom>
          <a:solidFill>
            <a:schemeClr val="accent1">
              <a:lumMod val="20000"/>
              <a:lumOff val="80000"/>
            </a:schemeClr>
          </a:solidFill>
          <a:ln w="285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le Valet</a:t>
            </a:r>
            <a:endParaRPr lang="fr-FR" sz="2400" dirty="0">
              <a:solidFill>
                <a:schemeClr val="tx1"/>
              </a:solidFill>
            </a:endParaRPr>
          </a:p>
        </p:txBody>
      </p:sp>
      <p:sp>
        <p:nvSpPr>
          <p:cNvPr id="24" name="Rectangle à coins arrondis 23"/>
          <p:cNvSpPr/>
          <p:nvPr/>
        </p:nvSpPr>
        <p:spPr>
          <a:xfrm>
            <a:off x="9690232" y="3477964"/>
            <a:ext cx="1271730" cy="424714"/>
          </a:xfrm>
          <a:prstGeom prst="roundRect">
            <a:avLst/>
          </a:prstGeom>
          <a:solidFill>
            <a:schemeClr val="accent1">
              <a:lumMod val="20000"/>
              <a:lumOff val="80000"/>
            </a:schemeClr>
          </a:solidFill>
          <a:ln w="285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le 9</a:t>
            </a:r>
            <a:endParaRPr lang="fr-FR" sz="2400" dirty="0">
              <a:solidFill>
                <a:schemeClr val="tx1"/>
              </a:solidFill>
            </a:endParaRPr>
          </a:p>
        </p:txBody>
      </p:sp>
      <p:sp>
        <p:nvSpPr>
          <p:cNvPr id="25" name="ZoneTexte 24"/>
          <p:cNvSpPr txBox="1"/>
          <p:nvPr/>
        </p:nvSpPr>
        <p:spPr>
          <a:xfrm>
            <a:off x="371475" y="6089388"/>
            <a:ext cx="7534762" cy="461665"/>
          </a:xfrm>
          <a:prstGeom prst="rect">
            <a:avLst/>
          </a:prstGeom>
          <a:noFill/>
        </p:spPr>
        <p:txBody>
          <a:bodyPr wrap="square" rtlCol="0">
            <a:spAutoFit/>
          </a:bodyPr>
          <a:lstStyle/>
          <a:p>
            <a:r>
              <a:rPr lang="fr-FR" sz="2400" dirty="0" smtClean="0"/>
              <a:t>Fournir le Valet dénierait le 9</a:t>
            </a:r>
            <a:endParaRPr lang="fr-FR" sz="2400" dirty="0"/>
          </a:p>
        </p:txBody>
      </p:sp>
    </p:spTree>
    <p:extLst>
      <p:ext uri="{BB962C8B-B14F-4D97-AF65-F5344CB8AC3E}">
        <p14:creationId xmlns:p14="http://schemas.microsoft.com/office/powerpoint/2010/main" val="2001135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p:cTn id="24" dur="500" fill="hold"/>
                                        <p:tgtEl>
                                          <p:spTgt spid="4"/>
                                        </p:tgtEl>
                                        <p:attrNameLst>
                                          <p:attrName>ppt_w</p:attrName>
                                        </p:attrNameLst>
                                      </p:cBhvr>
                                      <p:tavLst>
                                        <p:tav tm="0">
                                          <p:val>
                                            <p:fltVal val="0"/>
                                          </p:val>
                                        </p:tav>
                                        <p:tav tm="100000">
                                          <p:val>
                                            <p:strVal val="#ppt_w"/>
                                          </p:val>
                                        </p:tav>
                                      </p:tavLst>
                                    </p:anim>
                                    <p:anim calcmode="lin" valueType="num">
                                      <p:cBhvr>
                                        <p:cTn id="25" dur="500" fill="hold"/>
                                        <p:tgtEl>
                                          <p:spTgt spid="4"/>
                                        </p:tgtEl>
                                        <p:attrNameLst>
                                          <p:attrName>ppt_h</p:attrName>
                                        </p:attrNameLst>
                                      </p:cBhvr>
                                      <p:tavLst>
                                        <p:tav tm="0">
                                          <p:val>
                                            <p:fltVal val="0"/>
                                          </p:val>
                                        </p:tav>
                                        <p:tav tm="100000">
                                          <p:val>
                                            <p:strVal val="#ppt_h"/>
                                          </p:val>
                                        </p:tav>
                                      </p:tavLst>
                                    </p:anim>
                                    <p:animEffect transition="in" filter="fade">
                                      <p:cBhvr>
                                        <p:cTn id="26" dur="500"/>
                                        <p:tgtEl>
                                          <p:spTgt spid="4"/>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6">
                                            <p:txEl>
                                              <p:pRg st="1" end="1"/>
                                            </p:txEl>
                                          </p:spTgt>
                                        </p:tgtEl>
                                        <p:attrNameLst>
                                          <p:attrName>style.visibility</p:attrName>
                                        </p:attrNameLst>
                                      </p:cBhvr>
                                      <p:to>
                                        <p:strVal val="visible"/>
                                      </p:to>
                                    </p:set>
                                    <p:animEffect transition="in" filter="fade">
                                      <p:cBhvr>
                                        <p:cTn id="36" dur="500"/>
                                        <p:tgtEl>
                                          <p:spTgt spid="6">
                                            <p:txEl>
                                              <p:pRg st="1" end="1"/>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6">
                                            <p:txEl>
                                              <p:pRg st="2" end="2"/>
                                            </p:txEl>
                                          </p:spTgt>
                                        </p:tgtEl>
                                        <p:attrNameLst>
                                          <p:attrName>style.visibility</p:attrName>
                                        </p:attrNameLst>
                                      </p:cBhvr>
                                      <p:to>
                                        <p:strVal val="visible"/>
                                      </p:to>
                                    </p:set>
                                    <p:animEffect transition="in" filter="fade">
                                      <p:cBhvr>
                                        <p:cTn id="41" dur="500"/>
                                        <p:tgtEl>
                                          <p:spTgt spid="6">
                                            <p:txEl>
                                              <p:pRg st="2" end="2"/>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53" presetClass="entr" presetSubtype="16" fill="hold" nodeType="click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p:cTn id="46" dur="500" fill="hold"/>
                                        <p:tgtEl>
                                          <p:spTgt spid="13"/>
                                        </p:tgtEl>
                                        <p:attrNameLst>
                                          <p:attrName>ppt_w</p:attrName>
                                        </p:attrNameLst>
                                      </p:cBhvr>
                                      <p:tavLst>
                                        <p:tav tm="0">
                                          <p:val>
                                            <p:fltVal val="0"/>
                                          </p:val>
                                        </p:tav>
                                        <p:tav tm="100000">
                                          <p:val>
                                            <p:strVal val="#ppt_w"/>
                                          </p:val>
                                        </p:tav>
                                      </p:tavLst>
                                    </p:anim>
                                    <p:anim calcmode="lin" valueType="num">
                                      <p:cBhvr>
                                        <p:cTn id="47" dur="500" fill="hold"/>
                                        <p:tgtEl>
                                          <p:spTgt spid="13"/>
                                        </p:tgtEl>
                                        <p:attrNameLst>
                                          <p:attrName>ppt_h</p:attrName>
                                        </p:attrNameLst>
                                      </p:cBhvr>
                                      <p:tavLst>
                                        <p:tav tm="0">
                                          <p:val>
                                            <p:fltVal val="0"/>
                                          </p:val>
                                        </p:tav>
                                        <p:tav tm="100000">
                                          <p:val>
                                            <p:strVal val="#ppt_h"/>
                                          </p:val>
                                        </p:tav>
                                      </p:tavLst>
                                    </p:anim>
                                    <p:animEffect transition="in" filter="fade">
                                      <p:cBhvr>
                                        <p:cTn id="48" dur="500"/>
                                        <p:tgtEl>
                                          <p:spTgt spid="13"/>
                                        </p:tgtEl>
                                      </p:cBhvr>
                                    </p:animEffec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30">
                                            <p:txEl>
                                              <p:pRg st="0" end="0"/>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grpId="0" nodeType="clickEffect">
                                  <p:stCondLst>
                                    <p:cond delay="0"/>
                                  </p:stCondLst>
                                  <p:childTnLst>
                                    <p:set>
                                      <p:cBhvr>
                                        <p:cTn id="56" dur="1" fill="hold">
                                          <p:stCondLst>
                                            <p:cond delay="0"/>
                                          </p:stCondLst>
                                        </p:cTn>
                                        <p:tgtEl>
                                          <p:spTgt spid="24"/>
                                        </p:tgtEl>
                                        <p:attrNameLst>
                                          <p:attrName>style.visibility</p:attrName>
                                        </p:attrNameLst>
                                      </p:cBhvr>
                                      <p:to>
                                        <p:strVal val="visible"/>
                                      </p:to>
                                    </p:set>
                                    <p:anim calcmode="lin" valueType="num">
                                      <p:cBhvr>
                                        <p:cTn id="57" dur="500" fill="hold"/>
                                        <p:tgtEl>
                                          <p:spTgt spid="24"/>
                                        </p:tgtEl>
                                        <p:attrNameLst>
                                          <p:attrName>ppt_w</p:attrName>
                                        </p:attrNameLst>
                                      </p:cBhvr>
                                      <p:tavLst>
                                        <p:tav tm="0">
                                          <p:val>
                                            <p:fltVal val="0"/>
                                          </p:val>
                                        </p:tav>
                                        <p:tav tm="100000">
                                          <p:val>
                                            <p:strVal val="#ppt_w"/>
                                          </p:val>
                                        </p:tav>
                                      </p:tavLst>
                                    </p:anim>
                                    <p:anim calcmode="lin" valueType="num">
                                      <p:cBhvr>
                                        <p:cTn id="58" dur="500" fill="hold"/>
                                        <p:tgtEl>
                                          <p:spTgt spid="24"/>
                                        </p:tgtEl>
                                        <p:attrNameLst>
                                          <p:attrName>ppt_h</p:attrName>
                                        </p:attrNameLst>
                                      </p:cBhvr>
                                      <p:tavLst>
                                        <p:tav tm="0">
                                          <p:val>
                                            <p:fltVal val="0"/>
                                          </p:val>
                                        </p:tav>
                                        <p:tav tm="100000">
                                          <p:val>
                                            <p:strVal val="#ppt_h"/>
                                          </p:val>
                                        </p:tav>
                                      </p:tavLst>
                                    </p:anim>
                                    <p:animEffect transition="in" filter="fade">
                                      <p:cBhvr>
                                        <p:cTn id="59" dur="500"/>
                                        <p:tgtEl>
                                          <p:spTgt spid="24"/>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fade">
                                      <p:cBhvr>
                                        <p:cTn id="64" dur="500"/>
                                        <p:tgtEl>
                                          <p:spTgt spid="22"/>
                                        </p:tgtEl>
                                      </p:cBhvr>
                                    </p:animEffec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30">
                                            <p:txEl>
                                              <p:pRg st="1" end="1"/>
                                            </p:txEl>
                                          </p:spTgt>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30">
                                            <p:txEl>
                                              <p:pRg st="2" end="2"/>
                                            </p:txEl>
                                          </p:spTgt>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30">
                                            <p:txEl>
                                              <p:pRg st="3" end="3"/>
                                            </p:txEl>
                                          </p:spTgt>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53" presetClass="entr" presetSubtype="16" fill="hold" grpId="0" nodeType="clickEffect">
                                  <p:stCondLst>
                                    <p:cond delay="0"/>
                                  </p:stCondLst>
                                  <p:childTnLst>
                                    <p:set>
                                      <p:cBhvr>
                                        <p:cTn id="80" dur="1" fill="hold">
                                          <p:stCondLst>
                                            <p:cond delay="0"/>
                                          </p:stCondLst>
                                        </p:cTn>
                                        <p:tgtEl>
                                          <p:spTgt spid="34"/>
                                        </p:tgtEl>
                                        <p:attrNameLst>
                                          <p:attrName>style.visibility</p:attrName>
                                        </p:attrNameLst>
                                      </p:cBhvr>
                                      <p:to>
                                        <p:strVal val="visible"/>
                                      </p:to>
                                    </p:set>
                                    <p:anim calcmode="lin" valueType="num">
                                      <p:cBhvr>
                                        <p:cTn id="81" dur="500" fill="hold"/>
                                        <p:tgtEl>
                                          <p:spTgt spid="34"/>
                                        </p:tgtEl>
                                        <p:attrNameLst>
                                          <p:attrName>ppt_w</p:attrName>
                                        </p:attrNameLst>
                                      </p:cBhvr>
                                      <p:tavLst>
                                        <p:tav tm="0">
                                          <p:val>
                                            <p:fltVal val="0"/>
                                          </p:val>
                                        </p:tav>
                                        <p:tav tm="100000">
                                          <p:val>
                                            <p:strVal val="#ppt_w"/>
                                          </p:val>
                                        </p:tav>
                                      </p:tavLst>
                                    </p:anim>
                                    <p:anim calcmode="lin" valueType="num">
                                      <p:cBhvr>
                                        <p:cTn id="82" dur="500" fill="hold"/>
                                        <p:tgtEl>
                                          <p:spTgt spid="34"/>
                                        </p:tgtEl>
                                        <p:attrNameLst>
                                          <p:attrName>ppt_h</p:attrName>
                                        </p:attrNameLst>
                                      </p:cBhvr>
                                      <p:tavLst>
                                        <p:tav tm="0">
                                          <p:val>
                                            <p:fltVal val="0"/>
                                          </p:val>
                                        </p:tav>
                                        <p:tav tm="100000">
                                          <p:val>
                                            <p:strVal val="#ppt_h"/>
                                          </p:val>
                                        </p:tav>
                                      </p:tavLst>
                                    </p:anim>
                                    <p:animEffect transition="in" filter="fade">
                                      <p:cBhvr>
                                        <p:cTn id="83" dur="500"/>
                                        <p:tgtEl>
                                          <p:spTgt spid="34"/>
                                        </p:tgtEl>
                                      </p:cBhvr>
                                    </p:animEffect>
                                  </p:childTnLst>
                                </p:cTn>
                              </p:par>
                            </p:childTnLst>
                          </p:cTn>
                        </p:par>
                      </p:childTnLst>
                    </p:cTn>
                  </p:par>
                  <p:par>
                    <p:cTn id="84" fill="hold">
                      <p:stCondLst>
                        <p:cond delay="indefinite"/>
                      </p:stCondLst>
                      <p:childTnLst>
                        <p:par>
                          <p:cTn id="85" fill="hold">
                            <p:stCondLst>
                              <p:cond delay="0"/>
                            </p:stCondLst>
                            <p:childTnLst>
                              <p:par>
                                <p:cTn id="86" presetID="1" presetClass="entr" presetSubtype="0" fill="hold" nodeType="clickEffect">
                                  <p:stCondLst>
                                    <p:cond delay="0"/>
                                  </p:stCondLst>
                                  <p:childTnLst>
                                    <p:set>
                                      <p:cBhvr>
                                        <p:cTn id="87" dur="1" fill="hold">
                                          <p:stCondLst>
                                            <p:cond delay="0"/>
                                          </p:stCondLst>
                                        </p:cTn>
                                        <p:tgtEl>
                                          <p:spTgt spid="2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21" grpId="0" animBg="1"/>
      <p:bldP spid="22" grpId="0" animBg="1"/>
      <p:bldP spid="4" grpId="0" animBg="1"/>
      <p:bldP spid="2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4</a:t>
            </a:r>
            <a:endParaRPr lang="fr-FR" sz="4000" dirty="0">
              <a:latin typeface="+mn-lt"/>
            </a:endParaRPr>
          </a:p>
        </p:txBody>
      </p:sp>
      <p:sp>
        <p:nvSpPr>
          <p:cNvPr id="3" name="Sous-titre 2"/>
          <p:cNvSpPr>
            <a:spLocks noGrp="1"/>
          </p:cNvSpPr>
          <p:nvPr>
            <p:ph type="subTitle" idx="1"/>
          </p:nvPr>
        </p:nvSpPr>
        <p:spPr>
          <a:xfrm>
            <a:off x="230659" y="848497"/>
            <a:ext cx="11763221" cy="5782961"/>
          </a:xfrm>
        </p:spPr>
        <p:txBody>
          <a:bodyPr/>
          <a:lstStyle/>
          <a:p>
            <a:r>
              <a:rPr lang="fr-FR" b="1" dirty="0" smtClean="0"/>
              <a:t>Action du partenaire de l’</a:t>
            </a:r>
            <a:r>
              <a:rPr lang="fr-FR" b="1" dirty="0" err="1" smtClean="0"/>
              <a:t>entameur</a:t>
            </a:r>
          </a:p>
          <a:p>
            <a:pPr algn="l"/>
            <a:r>
              <a:rPr lang="fr-FR" b="1" dirty="0"/>
              <a:t>II – Choix de la carte équivalente à fournir</a:t>
            </a:r>
            <a:endParaRPr lang="fr-FR" dirty="0"/>
          </a:p>
          <a:p>
            <a:pPr algn="l"/>
            <a:r>
              <a:rPr lang="fr-FR" dirty="0" smtClean="0">
                <a:solidFill>
                  <a:srgbClr val="00B050"/>
                </a:solidFill>
              </a:rPr>
              <a:t>	</a:t>
            </a:r>
            <a:r>
              <a:rPr lang="fr-FR" b="1" dirty="0" smtClean="0"/>
              <a:t>Exercice 9 : </a:t>
            </a:r>
            <a:r>
              <a:rPr lang="fr-FR" dirty="0" smtClean="0"/>
              <a:t>Quelle carte fournissez-vous en troisième dans les situations suivantes, selon la carte fournie par le mort ?</a:t>
            </a:r>
            <a:endParaRPr lang="fr-FR" dirty="0"/>
          </a:p>
        </p:txBody>
      </p:sp>
      <p:sp>
        <p:nvSpPr>
          <p:cNvPr id="5" name="ZoneTexte 4"/>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7" name="Rectangle à coins arrondis 6"/>
          <p:cNvSpPr/>
          <p:nvPr/>
        </p:nvSpPr>
        <p:spPr>
          <a:xfrm>
            <a:off x="1677777" y="2550192"/>
            <a:ext cx="1228176" cy="46275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 </a:t>
            </a:r>
            <a:r>
              <a:rPr lang="fr-FR" sz="2400" b="1" dirty="0" smtClean="0">
                <a:solidFill>
                  <a:schemeClr val="tx1"/>
                </a:solidFill>
              </a:rPr>
              <a:t>D 5</a:t>
            </a:r>
          </a:p>
        </p:txBody>
      </p:sp>
      <p:sp>
        <p:nvSpPr>
          <p:cNvPr id="8" name="Rectangle à coins arrondis 7"/>
          <p:cNvSpPr/>
          <p:nvPr/>
        </p:nvSpPr>
        <p:spPr>
          <a:xfrm>
            <a:off x="230659" y="3014912"/>
            <a:ext cx="1820495" cy="47131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accent1">
                    <a:lumMod val="20000"/>
                    <a:lumOff val="80000"/>
                  </a:schemeClr>
                </a:solidFill>
              </a:rPr>
              <a:t>V 9 76</a:t>
            </a:r>
            <a:r>
              <a:rPr lang="fr-FR" sz="2400" b="1" dirty="0" smtClean="0">
                <a:solidFill>
                  <a:schemeClr val="tx1"/>
                </a:solidFill>
              </a:rPr>
              <a:t>6</a:t>
            </a:r>
          </a:p>
        </p:txBody>
      </p:sp>
      <p:sp>
        <p:nvSpPr>
          <p:cNvPr id="9" name="Rectangle à coins arrondis 8"/>
          <p:cNvSpPr/>
          <p:nvPr/>
        </p:nvSpPr>
        <p:spPr>
          <a:xfrm>
            <a:off x="2067585" y="3032533"/>
            <a:ext cx="448561" cy="436067"/>
          </a:xfrm>
          <a:prstGeom prst="roundRect">
            <a:avLst/>
          </a:prstGeom>
          <a:ln w="3810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10" name="Rectangle à coins arrondis 9"/>
          <p:cNvSpPr/>
          <p:nvPr/>
        </p:nvSpPr>
        <p:spPr>
          <a:xfrm>
            <a:off x="2532576" y="3014912"/>
            <a:ext cx="1329379" cy="47131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R V 4</a:t>
            </a:r>
          </a:p>
        </p:txBody>
      </p:sp>
      <p:sp>
        <p:nvSpPr>
          <p:cNvPr id="19" name="Rectangle à coins arrondis 18"/>
          <p:cNvSpPr/>
          <p:nvPr/>
        </p:nvSpPr>
        <p:spPr>
          <a:xfrm>
            <a:off x="4238780" y="2563774"/>
            <a:ext cx="7313140" cy="90482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rPr>
              <a:t>Le Valet sur le 5 et le Roi sur la Dame</a:t>
            </a:r>
            <a:endParaRPr lang="fr-FR" sz="2400" b="1" dirty="0" smtClean="0">
              <a:solidFill>
                <a:schemeClr val="tx1"/>
              </a:solidFill>
            </a:endParaRPr>
          </a:p>
        </p:txBody>
      </p:sp>
      <p:sp>
        <p:nvSpPr>
          <p:cNvPr id="20" name="Rectangle à coins arrondis 19"/>
          <p:cNvSpPr/>
          <p:nvPr/>
        </p:nvSpPr>
        <p:spPr>
          <a:xfrm>
            <a:off x="1677777" y="3600994"/>
            <a:ext cx="1228176" cy="46275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 </a:t>
            </a:r>
            <a:r>
              <a:rPr lang="fr-FR" sz="2400" b="1" dirty="0" smtClean="0">
                <a:solidFill>
                  <a:schemeClr val="tx1"/>
                </a:solidFill>
              </a:rPr>
              <a:t>D 4</a:t>
            </a:r>
          </a:p>
        </p:txBody>
      </p:sp>
      <p:sp>
        <p:nvSpPr>
          <p:cNvPr id="23" name="Rectangle à coins arrondis 22"/>
          <p:cNvSpPr/>
          <p:nvPr/>
        </p:nvSpPr>
        <p:spPr>
          <a:xfrm>
            <a:off x="230659" y="4065714"/>
            <a:ext cx="1820495" cy="47131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accent1">
                    <a:lumMod val="20000"/>
                    <a:lumOff val="80000"/>
                  </a:schemeClr>
                </a:solidFill>
              </a:rPr>
              <a:t>V 9 76</a:t>
            </a:r>
            <a:r>
              <a:rPr lang="fr-FR" sz="2400" b="1" dirty="0" smtClean="0">
                <a:solidFill>
                  <a:schemeClr val="tx1"/>
                </a:solidFill>
              </a:rPr>
              <a:t>7</a:t>
            </a:r>
          </a:p>
        </p:txBody>
      </p:sp>
      <p:sp>
        <p:nvSpPr>
          <p:cNvPr id="28" name="Rectangle à coins arrondis 27"/>
          <p:cNvSpPr/>
          <p:nvPr/>
        </p:nvSpPr>
        <p:spPr>
          <a:xfrm>
            <a:off x="2067585" y="4083335"/>
            <a:ext cx="448561" cy="436067"/>
          </a:xfrm>
          <a:prstGeom prst="roundRect">
            <a:avLst/>
          </a:prstGeom>
          <a:ln w="3810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29" name="Rectangle à coins arrondis 28"/>
          <p:cNvSpPr/>
          <p:nvPr/>
        </p:nvSpPr>
        <p:spPr>
          <a:xfrm>
            <a:off x="2532576" y="4065714"/>
            <a:ext cx="1329379" cy="47131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R V 10</a:t>
            </a:r>
          </a:p>
        </p:txBody>
      </p:sp>
      <p:sp>
        <p:nvSpPr>
          <p:cNvPr id="30" name="Rectangle à coins arrondis 29"/>
          <p:cNvSpPr/>
          <p:nvPr/>
        </p:nvSpPr>
        <p:spPr>
          <a:xfrm>
            <a:off x="1677777" y="4651796"/>
            <a:ext cx="1228176" cy="46275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 </a:t>
            </a:r>
            <a:r>
              <a:rPr lang="fr-FR" sz="2400" b="1" dirty="0" smtClean="0">
                <a:solidFill>
                  <a:schemeClr val="tx1"/>
                </a:solidFill>
              </a:rPr>
              <a:t>V 8 3</a:t>
            </a:r>
          </a:p>
        </p:txBody>
      </p:sp>
      <p:sp>
        <p:nvSpPr>
          <p:cNvPr id="31" name="Rectangle à coins arrondis 30"/>
          <p:cNvSpPr/>
          <p:nvPr/>
        </p:nvSpPr>
        <p:spPr>
          <a:xfrm>
            <a:off x="230659" y="5116516"/>
            <a:ext cx="1820495" cy="47131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accent1">
                    <a:lumMod val="20000"/>
                    <a:lumOff val="80000"/>
                  </a:schemeClr>
                </a:solidFill>
              </a:rPr>
              <a:t>V 9 76</a:t>
            </a:r>
            <a:r>
              <a:rPr lang="fr-FR" sz="2400" b="1" dirty="0" smtClean="0">
                <a:solidFill>
                  <a:schemeClr val="tx1"/>
                </a:solidFill>
              </a:rPr>
              <a:t>5</a:t>
            </a:r>
          </a:p>
        </p:txBody>
      </p:sp>
      <p:sp>
        <p:nvSpPr>
          <p:cNvPr id="32" name="Rectangle à coins arrondis 31"/>
          <p:cNvSpPr/>
          <p:nvPr/>
        </p:nvSpPr>
        <p:spPr>
          <a:xfrm>
            <a:off x="2067585" y="5134137"/>
            <a:ext cx="448561" cy="436067"/>
          </a:xfrm>
          <a:prstGeom prst="roundRect">
            <a:avLst/>
          </a:prstGeom>
          <a:ln w="3810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33" name="Rectangle à coins arrondis 32"/>
          <p:cNvSpPr/>
          <p:nvPr/>
        </p:nvSpPr>
        <p:spPr>
          <a:xfrm>
            <a:off x="2532576" y="5116516"/>
            <a:ext cx="1329379" cy="47131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R D 10</a:t>
            </a:r>
          </a:p>
        </p:txBody>
      </p:sp>
      <p:sp>
        <p:nvSpPr>
          <p:cNvPr id="34" name="Rectangle à coins arrondis 33"/>
          <p:cNvSpPr/>
          <p:nvPr/>
        </p:nvSpPr>
        <p:spPr>
          <a:xfrm>
            <a:off x="1677777" y="5727068"/>
            <a:ext cx="1228176" cy="46275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tx1"/>
                </a:solidFill>
              </a:rPr>
              <a:t>♠ </a:t>
            </a:r>
            <a:r>
              <a:rPr lang="fr-FR" sz="2400" b="1" dirty="0" smtClean="0">
                <a:solidFill>
                  <a:schemeClr val="tx1"/>
                </a:solidFill>
              </a:rPr>
              <a:t>V 9 7</a:t>
            </a:r>
          </a:p>
        </p:txBody>
      </p:sp>
      <p:sp>
        <p:nvSpPr>
          <p:cNvPr id="35" name="Rectangle à coins arrondis 34"/>
          <p:cNvSpPr/>
          <p:nvPr/>
        </p:nvSpPr>
        <p:spPr>
          <a:xfrm>
            <a:off x="230659" y="6191788"/>
            <a:ext cx="1820495" cy="47131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accent1">
                    <a:lumMod val="20000"/>
                    <a:lumOff val="80000"/>
                  </a:schemeClr>
                </a:solidFill>
              </a:rPr>
              <a:t>V 9 76</a:t>
            </a:r>
            <a:r>
              <a:rPr lang="fr-FR" sz="2400" b="1" dirty="0" smtClean="0">
                <a:solidFill>
                  <a:schemeClr val="tx1"/>
                </a:solidFill>
              </a:rPr>
              <a:t>4</a:t>
            </a:r>
          </a:p>
        </p:txBody>
      </p:sp>
      <p:sp>
        <p:nvSpPr>
          <p:cNvPr id="36" name="Rectangle à coins arrondis 35"/>
          <p:cNvSpPr/>
          <p:nvPr/>
        </p:nvSpPr>
        <p:spPr>
          <a:xfrm>
            <a:off x="2067585" y="6209409"/>
            <a:ext cx="448561" cy="436067"/>
          </a:xfrm>
          <a:prstGeom prst="roundRect">
            <a:avLst/>
          </a:prstGeom>
          <a:ln w="3810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37" name="Rectangle à coins arrondis 36"/>
          <p:cNvSpPr/>
          <p:nvPr/>
        </p:nvSpPr>
        <p:spPr>
          <a:xfrm>
            <a:off x="2532576" y="6191788"/>
            <a:ext cx="1329379" cy="47131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D 10 8</a:t>
            </a:r>
          </a:p>
        </p:txBody>
      </p:sp>
      <p:sp>
        <p:nvSpPr>
          <p:cNvPr id="38" name="Rectangle à coins arrondis 37"/>
          <p:cNvSpPr/>
          <p:nvPr/>
        </p:nvSpPr>
        <p:spPr>
          <a:xfrm>
            <a:off x="4238780" y="3600994"/>
            <a:ext cx="7313140" cy="90482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rPr>
              <a:t>Le 10 sur le 4 et le Roi sur la Dame</a:t>
            </a:r>
            <a:endParaRPr lang="fr-FR" sz="2400" b="1" dirty="0" smtClean="0">
              <a:solidFill>
                <a:schemeClr val="tx1"/>
              </a:solidFill>
            </a:endParaRPr>
          </a:p>
        </p:txBody>
      </p:sp>
      <p:sp>
        <p:nvSpPr>
          <p:cNvPr id="39" name="Rectangle à coins arrondis 38"/>
          <p:cNvSpPr/>
          <p:nvPr/>
        </p:nvSpPr>
        <p:spPr>
          <a:xfrm>
            <a:off x="4271347" y="4651796"/>
            <a:ext cx="7313140" cy="90482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rPr>
              <a:t>Le 10 sur le 3 et la Dame sur le Valet</a:t>
            </a:r>
            <a:endParaRPr lang="fr-FR" sz="2400" b="1" dirty="0" smtClean="0">
              <a:solidFill>
                <a:schemeClr val="tx1"/>
              </a:solidFill>
            </a:endParaRPr>
          </a:p>
        </p:txBody>
      </p:sp>
      <p:sp>
        <p:nvSpPr>
          <p:cNvPr id="40" name="Rectangle à coins arrondis 39"/>
          <p:cNvSpPr/>
          <p:nvPr/>
        </p:nvSpPr>
        <p:spPr>
          <a:xfrm>
            <a:off x="4271347" y="5726633"/>
            <a:ext cx="7313140" cy="90482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rPr>
              <a:t>Le 8 sur le 7, le 10 sur le 9 et la Dame sur le Valet</a:t>
            </a:r>
            <a:endParaRPr lang="fr-FR" sz="2400" b="1" dirty="0" smtClean="0">
              <a:solidFill>
                <a:schemeClr val="tx1"/>
              </a:solidFill>
            </a:endParaRPr>
          </a:p>
        </p:txBody>
      </p:sp>
    </p:spTree>
    <p:extLst>
      <p:ext uri="{BB962C8B-B14F-4D97-AF65-F5344CB8AC3E}">
        <p14:creationId xmlns:p14="http://schemas.microsoft.com/office/powerpoint/2010/main" val="3703271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fltVal val="0"/>
                                          </p:val>
                                        </p:tav>
                                        <p:tav tm="100000">
                                          <p:val>
                                            <p:strVal val="#ppt_w"/>
                                          </p:val>
                                        </p:tav>
                                      </p:tavLst>
                                    </p:anim>
                                    <p:anim calcmode="lin" valueType="num">
                                      <p:cBhvr>
                                        <p:cTn id="19" dur="500" fill="hold"/>
                                        <p:tgtEl>
                                          <p:spTgt spid="8"/>
                                        </p:tgtEl>
                                        <p:attrNameLst>
                                          <p:attrName>ppt_h</p:attrName>
                                        </p:attrNameLst>
                                      </p:cBhvr>
                                      <p:tavLst>
                                        <p:tav tm="0">
                                          <p:val>
                                            <p:fltVal val="0"/>
                                          </p:val>
                                        </p:tav>
                                        <p:tav tm="100000">
                                          <p:val>
                                            <p:strVal val="#ppt_h"/>
                                          </p:val>
                                        </p:tav>
                                      </p:tavLst>
                                    </p:anim>
                                    <p:animEffect transition="in" filter="fade">
                                      <p:cBhvr>
                                        <p:cTn id="20" dur="500"/>
                                        <p:tgtEl>
                                          <p:spTgt spid="8"/>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animEffect transition="in" filter="fade">
                                      <p:cBhvr>
                                        <p:cTn id="30" dur="500"/>
                                        <p:tgtEl>
                                          <p:spTgt spid="10"/>
                                        </p:tgtEl>
                                      </p:cBhvr>
                                    </p:animEffect>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barn(inVertical)">
                                      <p:cBhvr>
                                        <p:cTn id="35" dur="500"/>
                                        <p:tgtEl>
                                          <p:spTgt spid="19"/>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16" fill="hold" grpId="0" nodeType="click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p:cTn id="40" dur="500" fill="hold"/>
                                        <p:tgtEl>
                                          <p:spTgt spid="20"/>
                                        </p:tgtEl>
                                        <p:attrNameLst>
                                          <p:attrName>ppt_w</p:attrName>
                                        </p:attrNameLst>
                                      </p:cBhvr>
                                      <p:tavLst>
                                        <p:tav tm="0">
                                          <p:val>
                                            <p:fltVal val="0"/>
                                          </p:val>
                                        </p:tav>
                                        <p:tav tm="100000">
                                          <p:val>
                                            <p:strVal val="#ppt_w"/>
                                          </p:val>
                                        </p:tav>
                                      </p:tavLst>
                                    </p:anim>
                                    <p:anim calcmode="lin" valueType="num">
                                      <p:cBhvr>
                                        <p:cTn id="41" dur="500" fill="hold"/>
                                        <p:tgtEl>
                                          <p:spTgt spid="20"/>
                                        </p:tgtEl>
                                        <p:attrNameLst>
                                          <p:attrName>ppt_h</p:attrName>
                                        </p:attrNameLst>
                                      </p:cBhvr>
                                      <p:tavLst>
                                        <p:tav tm="0">
                                          <p:val>
                                            <p:fltVal val="0"/>
                                          </p:val>
                                        </p:tav>
                                        <p:tav tm="100000">
                                          <p:val>
                                            <p:strVal val="#ppt_h"/>
                                          </p:val>
                                        </p:tav>
                                      </p:tavLst>
                                    </p:anim>
                                    <p:animEffect transition="in" filter="fade">
                                      <p:cBhvr>
                                        <p:cTn id="42" dur="500"/>
                                        <p:tgtEl>
                                          <p:spTgt spid="20"/>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3"/>
                                        </p:tgtEl>
                                        <p:attrNameLst>
                                          <p:attrName>style.visibility</p:attrName>
                                        </p:attrNameLst>
                                      </p:cBhvr>
                                      <p:to>
                                        <p:strVal val="visible"/>
                                      </p:to>
                                    </p:set>
                                    <p:anim calcmode="lin" valueType="num">
                                      <p:cBhvr>
                                        <p:cTn id="45" dur="500" fill="hold"/>
                                        <p:tgtEl>
                                          <p:spTgt spid="23"/>
                                        </p:tgtEl>
                                        <p:attrNameLst>
                                          <p:attrName>ppt_w</p:attrName>
                                        </p:attrNameLst>
                                      </p:cBhvr>
                                      <p:tavLst>
                                        <p:tav tm="0">
                                          <p:val>
                                            <p:fltVal val="0"/>
                                          </p:val>
                                        </p:tav>
                                        <p:tav tm="100000">
                                          <p:val>
                                            <p:strVal val="#ppt_w"/>
                                          </p:val>
                                        </p:tav>
                                      </p:tavLst>
                                    </p:anim>
                                    <p:anim calcmode="lin" valueType="num">
                                      <p:cBhvr>
                                        <p:cTn id="46" dur="500" fill="hold"/>
                                        <p:tgtEl>
                                          <p:spTgt spid="23"/>
                                        </p:tgtEl>
                                        <p:attrNameLst>
                                          <p:attrName>ppt_h</p:attrName>
                                        </p:attrNameLst>
                                      </p:cBhvr>
                                      <p:tavLst>
                                        <p:tav tm="0">
                                          <p:val>
                                            <p:fltVal val="0"/>
                                          </p:val>
                                        </p:tav>
                                        <p:tav tm="100000">
                                          <p:val>
                                            <p:strVal val="#ppt_h"/>
                                          </p:val>
                                        </p:tav>
                                      </p:tavLst>
                                    </p:anim>
                                    <p:animEffect transition="in" filter="fade">
                                      <p:cBhvr>
                                        <p:cTn id="47" dur="500"/>
                                        <p:tgtEl>
                                          <p:spTgt spid="23"/>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anim calcmode="lin" valueType="num">
                                      <p:cBhvr>
                                        <p:cTn id="50" dur="500" fill="hold"/>
                                        <p:tgtEl>
                                          <p:spTgt spid="28"/>
                                        </p:tgtEl>
                                        <p:attrNameLst>
                                          <p:attrName>ppt_w</p:attrName>
                                        </p:attrNameLst>
                                      </p:cBhvr>
                                      <p:tavLst>
                                        <p:tav tm="0">
                                          <p:val>
                                            <p:fltVal val="0"/>
                                          </p:val>
                                        </p:tav>
                                        <p:tav tm="100000">
                                          <p:val>
                                            <p:strVal val="#ppt_w"/>
                                          </p:val>
                                        </p:tav>
                                      </p:tavLst>
                                    </p:anim>
                                    <p:anim calcmode="lin" valueType="num">
                                      <p:cBhvr>
                                        <p:cTn id="51" dur="500" fill="hold"/>
                                        <p:tgtEl>
                                          <p:spTgt spid="28"/>
                                        </p:tgtEl>
                                        <p:attrNameLst>
                                          <p:attrName>ppt_h</p:attrName>
                                        </p:attrNameLst>
                                      </p:cBhvr>
                                      <p:tavLst>
                                        <p:tav tm="0">
                                          <p:val>
                                            <p:fltVal val="0"/>
                                          </p:val>
                                        </p:tav>
                                        <p:tav tm="100000">
                                          <p:val>
                                            <p:strVal val="#ppt_h"/>
                                          </p:val>
                                        </p:tav>
                                      </p:tavLst>
                                    </p:anim>
                                    <p:animEffect transition="in" filter="fade">
                                      <p:cBhvr>
                                        <p:cTn id="52" dur="500"/>
                                        <p:tgtEl>
                                          <p:spTgt spid="28"/>
                                        </p:tgtEl>
                                      </p:cBhvr>
                                    </p:animEffect>
                                  </p:childTnLst>
                                </p:cTn>
                              </p:par>
                              <p:par>
                                <p:cTn id="53" presetID="53" presetClass="entr" presetSubtype="16" fill="hold" grpId="0" nodeType="withEffect">
                                  <p:stCondLst>
                                    <p:cond delay="0"/>
                                  </p:stCondLst>
                                  <p:childTnLst>
                                    <p:set>
                                      <p:cBhvr>
                                        <p:cTn id="54" dur="1" fill="hold">
                                          <p:stCondLst>
                                            <p:cond delay="0"/>
                                          </p:stCondLst>
                                        </p:cTn>
                                        <p:tgtEl>
                                          <p:spTgt spid="29"/>
                                        </p:tgtEl>
                                        <p:attrNameLst>
                                          <p:attrName>style.visibility</p:attrName>
                                        </p:attrNameLst>
                                      </p:cBhvr>
                                      <p:to>
                                        <p:strVal val="visible"/>
                                      </p:to>
                                    </p:set>
                                    <p:anim calcmode="lin" valueType="num">
                                      <p:cBhvr>
                                        <p:cTn id="55" dur="500" fill="hold"/>
                                        <p:tgtEl>
                                          <p:spTgt spid="29"/>
                                        </p:tgtEl>
                                        <p:attrNameLst>
                                          <p:attrName>ppt_w</p:attrName>
                                        </p:attrNameLst>
                                      </p:cBhvr>
                                      <p:tavLst>
                                        <p:tav tm="0">
                                          <p:val>
                                            <p:fltVal val="0"/>
                                          </p:val>
                                        </p:tav>
                                        <p:tav tm="100000">
                                          <p:val>
                                            <p:strVal val="#ppt_w"/>
                                          </p:val>
                                        </p:tav>
                                      </p:tavLst>
                                    </p:anim>
                                    <p:anim calcmode="lin" valueType="num">
                                      <p:cBhvr>
                                        <p:cTn id="56" dur="500" fill="hold"/>
                                        <p:tgtEl>
                                          <p:spTgt spid="29"/>
                                        </p:tgtEl>
                                        <p:attrNameLst>
                                          <p:attrName>ppt_h</p:attrName>
                                        </p:attrNameLst>
                                      </p:cBhvr>
                                      <p:tavLst>
                                        <p:tav tm="0">
                                          <p:val>
                                            <p:fltVal val="0"/>
                                          </p:val>
                                        </p:tav>
                                        <p:tav tm="100000">
                                          <p:val>
                                            <p:strVal val="#ppt_h"/>
                                          </p:val>
                                        </p:tav>
                                      </p:tavLst>
                                    </p:anim>
                                    <p:animEffect transition="in" filter="fade">
                                      <p:cBhvr>
                                        <p:cTn id="57" dur="500"/>
                                        <p:tgtEl>
                                          <p:spTgt spid="29"/>
                                        </p:tgtEl>
                                      </p:cBhvr>
                                    </p:animEffect>
                                  </p:childTnLst>
                                </p:cTn>
                              </p:par>
                            </p:childTnLst>
                          </p:cTn>
                        </p:par>
                      </p:childTnLst>
                    </p:cTn>
                  </p:par>
                  <p:par>
                    <p:cTn id="58" fill="hold">
                      <p:stCondLst>
                        <p:cond delay="indefinite"/>
                      </p:stCondLst>
                      <p:childTnLst>
                        <p:par>
                          <p:cTn id="59" fill="hold">
                            <p:stCondLst>
                              <p:cond delay="0"/>
                            </p:stCondLst>
                            <p:childTnLst>
                              <p:par>
                                <p:cTn id="60" presetID="16" presetClass="entr" presetSubtype="21" fill="hold" grpId="0" nodeType="clickEffect">
                                  <p:stCondLst>
                                    <p:cond delay="0"/>
                                  </p:stCondLst>
                                  <p:childTnLst>
                                    <p:set>
                                      <p:cBhvr>
                                        <p:cTn id="61" dur="1" fill="hold">
                                          <p:stCondLst>
                                            <p:cond delay="0"/>
                                          </p:stCondLst>
                                        </p:cTn>
                                        <p:tgtEl>
                                          <p:spTgt spid="38"/>
                                        </p:tgtEl>
                                        <p:attrNameLst>
                                          <p:attrName>style.visibility</p:attrName>
                                        </p:attrNameLst>
                                      </p:cBhvr>
                                      <p:to>
                                        <p:strVal val="visible"/>
                                      </p:to>
                                    </p:set>
                                    <p:animEffect transition="in" filter="barn(inVertical)">
                                      <p:cBhvr>
                                        <p:cTn id="62" dur="500"/>
                                        <p:tgtEl>
                                          <p:spTgt spid="38"/>
                                        </p:tgtEl>
                                      </p:cBhvr>
                                    </p:animEffect>
                                  </p:childTnLst>
                                </p:cTn>
                              </p:par>
                            </p:childTnLst>
                          </p:cTn>
                        </p:par>
                      </p:childTnLst>
                    </p:cTn>
                  </p:par>
                  <p:par>
                    <p:cTn id="63" fill="hold">
                      <p:stCondLst>
                        <p:cond delay="indefinite"/>
                      </p:stCondLst>
                      <p:childTnLst>
                        <p:par>
                          <p:cTn id="64" fill="hold">
                            <p:stCondLst>
                              <p:cond delay="0"/>
                            </p:stCondLst>
                            <p:childTnLst>
                              <p:par>
                                <p:cTn id="65" presetID="53" presetClass="entr" presetSubtype="16" fill="hold" grpId="0" nodeType="clickEffect">
                                  <p:stCondLst>
                                    <p:cond delay="0"/>
                                  </p:stCondLst>
                                  <p:childTnLst>
                                    <p:set>
                                      <p:cBhvr>
                                        <p:cTn id="66" dur="1" fill="hold">
                                          <p:stCondLst>
                                            <p:cond delay="0"/>
                                          </p:stCondLst>
                                        </p:cTn>
                                        <p:tgtEl>
                                          <p:spTgt spid="31"/>
                                        </p:tgtEl>
                                        <p:attrNameLst>
                                          <p:attrName>style.visibility</p:attrName>
                                        </p:attrNameLst>
                                      </p:cBhvr>
                                      <p:to>
                                        <p:strVal val="visible"/>
                                      </p:to>
                                    </p:set>
                                    <p:anim calcmode="lin" valueType="num">
                                      <p:cBhvr>
                                        <p:cTn id="67" dur="500" fill="hold"/>
                                        <p:tgtEl>
                                          <p:spTgt spid="31"/>
                                        </p:tgtEl>
                                        <p:attrNameLst>
                                          <p:attrName>ppt_w</p:attrName>
                                        </p:attrNameLst>
                                      </p:cBhvr>
                                      <p:tavLst>
                                        <p:tav tm="0">
                                          <p:val>
                                            <p:fltVal val="0"/>
                                          </p:val>
                                        </p:tav>
                                        <p:tav tm="100000">
                                          <p:val>
                                            <p:strVal val="#ppt_w"/>
                                          </p:val>
                                        </p:tav>
                                      </p:tavLst>
                                    </p:anim>
                                    <p:anim calcmode="lin" valueType="num">
                                      <p:cBhvr>
                                        <p:cTn id="68" dur="500" fill="hold"/>
                                        <p:tgtEl>
                                          <p:spTgt spid="31"/>
                                        </p:tgtEl>
                                        <p:attrNameLst>
                                          <p:attrName>ppt_h</p:attrName>
                                        </p:attrNameLst>
                                      </p:cBhvr>
                                      <p:tavLst>
                                        <p:tav tm="0">
                                          <p:val>
                                            <p:fltVal val="0"/>
                                          </p:val>
                                        </p:tav>
                                        <p:tav tm="100000">
                                          <p:val>
                                            <p:strVal val="#ppt_h"/>
                                          </p:val>
                                        </p:tav>
                                      </p:tavLst>
                                    </p:anim>
                                    <p:animEffect transition="in" filter="fade">
                                      <p:cBhvr>
                                        <p:cTn id="69" dur="500"/>
                                        <p:tgtEl>
                                          <p:spTgt spid="31"/>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 calcmode="lin" valueType="num">
                                      <p:cBhvr>
                                        <p:cTn id="72" dur="500" fill="hold"/>
                                        <p:tgtEl>
                                          <p:spTgt spid="30"/>
                                        </p:tgtEl>
                                        <p:attrNameLst>
                                          <p:attrName>ppt_w</p:attrName>
                                        </p:attrNameLst>
                                      </p:cBhvr>
                                      <p:tavLst>
                                        <p:tav tm="0">
                                          <p:val>
                                            <p:fltVal val="0"/>
                                          </p:val>
                                        </p:tav>
                                        <p:tav tm="100000">
                                          <p:val>
                                            <p:strVal val="#ppt_w"/>
                                          </p:val>
                                        </p:tav>
                                      </p:tavLst>
                                    </p:anim>
                                    <p:anim calcmode="lin" valueType="num">
                                      <p:cBhvr>
                                        <p:cTn id="73" dur="500" fill="hold"/>
                                        <p:tgtEl>
                                          <p:spTgt spid="30"/>
                                        </p:tgtEl>
                                        <p:attrNameLst>
                                          <p:attrName>ppt_h</p:attrName>
                                        </p:attrNameLst>
                                      </p:cBhvr>
                                      <p:tavLst>
                                        <p:tav tm="0">
                                          <p:val>
                                            <p:fltVal val="0"/>
                                          </p:val>
                                        </p:tav>
                                        <p:tav tm="100000">
                                          <p:val>
                                            <p:strVal val="#ppt_h"/>
                                          </p:val>
                                        </p:tav>
                                      </p:tavLst>
                                    </p:anim>
                                    <p:animEffect transition="in" filter="fade">
                                      <p:cBhvr>
                                        <p:cTn id="74" dur="500"/>
                                        <p:tgtEl>
                                          <p:spTgt spid="30"/>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32"/>
                                        </p:tgtEl>
                                        <p:attrNameLst>
                                          <p:attrName>style.visibility</p:attrName>
                                        </p:attrNameLst>
                                      </p:cBhvr>
                                      <p:to>
                                        <p:strVal val="visible"/>
                                      </p:to>
                                    </p:set>
                                    <p:anim calcmode="lin" valueType="num">
                                      <p:cBhvr>
                                        <p:cTn id="77" dur="500" fill="hold"/>
                                        <p:tgtEl>
                                          <p:spTgt spid="32"/>
                                        </p:tgtEl>
                                        <p:attrNameLst>
                                          <p:attrName>ppt_w</p:attrName>
                                        </p:attrNameLst>
                                      </p:cBhvr>
                                      <p:tavLst>
                                        <p:tav tm="0">
                                          <p:val>
                                            <p:fltVal val="0"/>
                                          </p:val>
                                        </p:tav>
                                        <p:tav tm="100000">
                                          <p:val>
                                            <p:strVal val="#ppt_w"/>
                                          </p:val>
                                        </p:tav>
                                      </p:tavLst>
                                    </p:anim>
                                    <p:anim calcmode="lin" valueType="num">
                                      <p:cBhvr>
                                        <p:cTn id="78" dur="500" fill="hold"/>
                                        <p:tgtEl>
                                          <p:spTgt spid="32"/>
                                        </p:tgtEl>
                                        <p:attrNameLst>
                                          <p:attrName>ppt_h</p:attrName>
                                        </p:attrNameLst>
                                      </p:cBhvr>
                                      <p:tavLst>
                                        <p:tav tm="0">
                                          <p:val>
                                            <p:fltVal val="0"/>
                                          </p:val>
                                        </p:tav>
                                        <p:tav tm="100000">
                                          <p:val>
                                            <p:strVal val="#ppt_h"/>
                                          </p:val>
                                        </p:tav>
                                      </p:tavLst>
                                    </p:anim>
                                    <p:animEffect transition="in" filter="fade">
                                      <p:cBhvr>
                                        <p:cTn id="79" dur="500"/>
                                        <p:tgtEl>
                                          <p:spTgt spid="32"/>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33"/>
                                        </p:tgtEl>
                                        <p:attrNameLst>
                                          <p:attrName>style.visibility</p:attrName>
                                        </p:attrNameLst>
                                      </p:cBhvr>
                                      <p:to>
                                        <p:strVal val="visible"/>
                                      </p:to>
                                    </p:set>
                                    <p:anim calcmode="lin" valueType="num">
                                      <p:cBhvr>
                                        <p:cTn id="82" dur="500" fill="hold"/>
                                        <p:tgtEl>
                                          <p:spTgt spid="33"/>
                                        </p:tgtEl>
                                        <p:attrNameLst>
                                          <p:attrName>ppt_w</p:attrName>
                                        </p:attrNameLst>
                                      </p:cBhvr>
                                      <p:tavLst>
                                        <p:tav tm="0">
                                          <p:val>
                                            <p:fltVal val="0"/>
                                          </p:val>
                                        </p:tav>
                                        <p:tav tm="100000">
                                          <p:val>
                                            <p:strVal val="#ppt_w"/>
                                          </p:val>
                                        </p:tav>
                                      </p:tavLst>
                                    </p:anim>
                                    <p:anim calcmode="lin" valueType="num">
                                      <p:cBhvr>
                                        <p:cTn id="83" dur="500" fill="hold"/>
                                        <p:tgtEl>
                                          <p:spTgt spid="33"/>
                                        </p:tgtEl>
                                        <p:attrNameLst>
                                          <p:attrName>ppt_h</p:attrName>
                                        </p:attrNameLst>
                                      </p:cBhvr>
                                      <p:tavLst>
                                        <p:tav tm="0">
                                          <p:val>
                                            <p:fltVal val="0"/>
                                          </p:val>
                                        </p:tav>
                                        <p:tav tm="100000">
                                          <p:val>
                                            <p:strVal val="#ppt_h"/>
                                          </p:val>
                                        </p:tav>
                                      </p:tavLst>
                                    </p:anim>
                                    <p:animEffect transition="in" filter="fade">
                                      <p:cBhvr>
                                        <p:cTn id="84" dur="500"/>
                                        <p:tgtEl>
                                          <p:spTgt spid="33"/>
                                        </p:tgtEl>
                                      </p:cBhvr>
                                    </p:animEffect>
                                  </p:childTnLst>
                                </p:cTn>
                              </p:par>
                            </p:childTnLst>
                          </p:cTn>
                        </p:par>
                      </p:childTnLst>
                    </p:cTn>
                  </p:par>
                  <p:par>
                    <p:cTn id="85" fill="hold">
                      <p:stCondLst>
                        <p:cond delay="indefinite"/>
                      </p:stCondLst>
                      <p:childTnLst>
                        <p:par>
                          <p:cTn id="86" fill="hold">
                            <p:stCondLst>
                              <p:cond delay="0"/>
                            </p:stCondLst>
                            <p:childTnLst>
                              <p:par>
                                <p:cTn id="87" presetID="16" presetClass="entr" presetSubtype="21" fill="hold" grpId="0" nodeType="clickEffect">
                                  <p:stCondLst>
                                    <p:cond delay="0"/>
                                  </p:stCondLst>
                                  <p:childTnLst>
                                    <p:set>
                                      <p:cBhvr>
                                        <p:cTn id="88" dur="1" fill="hold">
                                          <p:stCondLst>
                                            <p:cond delay="0"/>
                                          </p:stCondLst>
                                        </p:cTn>
                                        <p:tgtEl>
                                          <p:spTgt spid="39"/>
                                        </p:tgtEl>
                                        <p:attrNameLst>
                                          <p:attrName>style.visibility</p:attrName>
                                        </p:attrNameLst>
                                      </p:cBhvr>
                                      <p:to>
                                        <p:strVal val="visible"/>
                                      </p:to>
                                    </p:set>
                                    <p:animEffect transition="in" filter="barn(inVertical)">
                                      <p:cBhvr>
                                        <p:cTn id="89" dur="500"/>
                                        <p:tgtEl>
                                          <p:spTgt spid="39"/>
                                        </p:tgtEl>
                                      </p:cBhvr>
                                    </p:animEffect>
                                  </p:childTnLst>
                                </p:cTn>
                              </p:par>
                            </p:childTnLst>
                          </p:cTn>
                        </p:par>
                      </p:childTnLst>
                    </p:cTn>
                  </p:par>
                  <p:par>
                    <p:cTn id="90" fill="hold">
                      <p:stCondLst>
                        <p:cond delay="indefinite"/>
                      </p:stCondLst>
                      <p:childTnLst>
                        <p:par>
                          <p:cTn id="91" fill="hold">
                            <p:stCondLst>
                              <p:cond delay="0"/>
                            </p:stCondLst>
                            <p:childTnLst>
                              <p:par>
                                <p:cTn id="92" presetID="53" presetClass="entr" presetSubtype="16" fill="hold" grpId="0" nodeType="clickEffect">
                                  <p:stCondLst>
                                    <p:cond delay="0"/>
                                  </p:stCondLst>
                                  <p:childTnLst>
                                    <p:set>
                                      <p:cBhvr>
                                        <p:cTn id="93" dur="1" fill="hold">
                                          <p:stCondLst>
                                            <p:cond delay="0"/>
                                          </p:stCondLst>
                                        </p:cTn>
                                        <p:tgtEl>
                                          <p:spTgt spid="35"/>
                                        </p:tgtEl>
                                        <p:attrNameLst>
                                          <p:attrName>style.visibility</p:attrName>
                                        </p:attrNameLst>
                                      </p:cBhvr>
                                      <p:to>
                                        <p:strVal val="visible"/>
                                      </p:to>
                                    </p:set>
                                    <p:anim calcmode="lin" valueType="num">
                                      <p:cBhvr>
                                        <p:cTn id="94" dur="500" fill="hold"/>
                                        <p:tgtEl>
                                          <p:spTgt spid="35"/>
                                        </p:tgtEl>
                                        <p:attrNameLst>
                                          <p:attrName>ppt_w</p:attrName>
                                        </p:attrNameLst>
                                      </p:cBhvr>
                                      <p:tavLst>
                                        <p:tav tm="0">
                                          <p:val>
                                            <p:fltVal val="0"/>
                                          </p:val>
                                        </p:tav>
                                        <p:tav tm="100000">
                                          <p:val>
                                            <p:strVal val="#ppt_w"/>
                                          </p:val>
                                        </p:tav>
                                      </p:tavLst>
                                    </p:anim>
                                    <p:anim calcmode="lin" valueType="num">
                                      <p:cBhvr>
                                        <p:cTn id="95" dur="500" fill="hold"/>
                                        <p:tgtEl>
                                          <p:spTgt spid="35"/>
                                        </p:tgtEl>
                                        <p:attrNameLst>
                                          <p:attrName>ppt_h</p:attrName>
                                        </p:attrNameLst>
                                      </p:cBhvr>
                                      <p:tavLst>
                                        <p:tav tm="0">
                                          <p:val>
                                            <p:fltVal val="0"/>
                                          </p:val>
                                        </p:tav>
                                        <p:tav tm="100000">
                                          <p:val>
                                            <p:strVal val="#ppt_h"/>
                                          </p:val>
                                        </p:tav>
                                      </p:tavLst>
                                    </p:anim>
                                    <p:animEffect transition="in" filter="fade">
                                      <p:cBhvr>
                                        <p:cTn id="96" dur="500"/>
                                        <p:tgtEl>
                                          <p:spTgt spid="35"/>
                                        </p:tgtEl>
                                      </p:cBhvr>
                                    </p:animEffect>
                                  </p:childTnLst>
                                </p:cTn>
                              </p:par>
                              <p:par>
                                <p:cTn id="97" presetID="53" presetClass="entr" presetSubtype="16" fill="hold" grpId="0" nodeType="withEffect">
                                  <p:stCondLst>
                                    <p:cond delay="0"/>
                                  </p:stCondLst>
                                  <p:childTnLst>
                                    <p:set>
                                      <p:cBhvr>
                                        <p:cTn id="98" dur="1" fill="hold">
                                          <p:stCondLst>
                                            <p:cond delay="0"/>
                                          </p:stCondLst>
                                        </p:cTn>
                                        <p:tgtEl>
                                          <p:spTgt spid="34"/>
                                        </p:tgtEl>
                                        <p:attrNameLst>
                                          <p:attrName>style.visibility</p:attrName>
                                        </p:attrNameLst>
                                      </p:cBhvr>
                                      <p:to>
                                        <p:strVal val="visible"/>
                                      </p:to>
                                    </p:set>
                                    <p:anim calcmode="lin" valueType="num">
                                      <p:cBhvr>
                                        <p:cTn id="99" dur="500" fill="hold"/>
                                        <p:tgtEl>
                                          <p:spTgt spid="34"/>
                                        </p:tgtEl>
                                        <p:attrNameLst>
                                          <p:attrName>ppt_w</p:attrName>
                                        </p:attrNameLst>
                                      </p:cBhvr>
                                      <p:tavLst>
                                        <p:tav tm="0">
                                          <p:val>
                                            <p:fltVal val="0"/>
                                          </p:val>
                                        </p:tav>
                                        <p:tav tm="100000">
                                          <p:val>
                                            <p:strVal val="#ppt_w"/>
                                          </p:val>
                                        </p:tav>
                                      </p:tavLst>
                                    </p:anim>
                                    <p:anim calcmode="lin" valueType="num">
                                      <p:cBhvr>
                                        <p:cTn id="100" dur="500" fill="hold"/>
                                        <p:tgtEl>
                                          <p:spTgt spid="34"/>
                                        </p:tgtEl>
                                        <p:attrNameLst>
                                          <p:attrName>ppt_h</p:attrName>
                                        </p:attrNameLst>
                                      </p:cBhvr>
                                      <p:tavLst>
                                        <p:tav tm="0">
                                          <p:val>
                                            <p:fltVal val="0"/>
                                          </p:val>
                                        </p:tav>
                                        <p:tav tm="100000">
                                          <p:val>
                                            <p:strVal val="#ppt_h"/>
                                          </p:val>
                                        </p:tav>
                                      </p:tavLst>
                                    </p:anim>
                                    <p:animEffect transition="in" filter="fade">
                                      <p:cBhvr>
                                        <p:cTn id="101" dur="500"/>
                                        <p:tgtEl>
                                          <p:spTgt spid="34"/>
                                        </p:tgtEl>
                                      </p:cBhvr>
                                    </p:animEffect>
                                  </p:childTnLst>
                                </p:cTn>
                              </p:par>
                              <p:par>
                                <p:cTn id="102" presetID="53" presetClass="entr" presetSubtype="16" fill="hold" grpId="0" nodeType="withEffect">
                                  <p:stCondLst>
                                    <p:cond delay="0"/>
                                  </p:stCondLst>
                                  <p:childTnLst>
                                    <p:set>
                                      <p:cBhvr>
                                        <p:cTn id="103" dur="1" fill="hold">
                                          <p:stCondLst>
                                            <p:cond delay="0"/>
                                          </p:stCondLst>
                                        </p:cTn>
                                        <p:tgtEl>
                                          <p:spTgt spid="37"/>
                                        </p:tgtEl>
                                        <p:attrNameLst>
                                          <p:attrName>style.visibility</p:attrName>
                                        </p:attrNameLst>
                                      </p:cBhvr>
                                      <p:to>
                                        <p:strVal val="visible"/>
                                      </p:to>
                                    </p:set>
                                    <p:anim calcmode="lin" valueType="num">
                                      <p:cBhvr>
                                        <p:cTn id="104" dur="500" fill="hold"/>
                                        <p:tgtEl>
                                          <p:spTgt spid="37"/>
                                        </p:tgtEl>
                                        <p:attrNameLst>
                                          <p:attrName>ppt_w</p:attrName>
                                        </p:attrNameLst>
                                      </p:cBhvr>
                                      <p:tavLst>
                                        <p:tav tm="0">
                                          <p:val>
                                            <p:fltVal val="0"/>
                                          </p:val>
                                        </p:tav>
                                        <p:tav tm="100000">
                                          <p:val>
                                            <p:strVal val="#ppt_w"/>
                                          </p:val>
                                        </p:tav>
                                      </p:tavLst>
                                    </p:anim>
                                    <p:anim calcmode="lin" valueType="num">
                                      <p:cBhvr>
                                        <p:cTn id="105" dur="500" fill="hold"/>
                                        <p:tgtEl>
                                          <p:spTgt spid="37"/>
                                        </p:tgtEl>
                                        <p:attrNameLst>
                                          <p:attrName>ppt_h</p:attrName>
                                        </p:attrNameLst>
                                      </p:cBhvr>
                                      <p:tavLst>
                                        <p:tav tm="0">
                                          <p:val>
                                            <p:fltVal val="0"/>
                                          </p:val>
                                        </p:tav>
                                        <p:tav tm="100000">
                                          <p:val>
                                            <p:strVal val="#ppt_h"/>
                                          </p:val>
                                        </p:tav>
                                      </p:tavLst>
                                    </p:anim>
                                    <p:animEffect transition="in" filter="fade">
                                      <p:cBhvr>
                                        <p:cTn id="106" dur="500"/>
                                        <p:tgtEl>
                                          <p:spTgt spid="37"/>
                                        </p:tgtEl>
                                      </p:cBhvr>
                                    </p:animEffect>
                                  </p:childTnLst>
                                </p:cTn>
                              </p:par>
                              <p:par>
                                <p:cTn id="107" presetID="53" presetClass="entr" presetSubtype="16" fill="hold" grpId="0" nodeType="withEffect">
                                  <p:stCondLst>
                                    <p:cond delay="0"/>
                                  </p:stCondLst>
                                  <p:childTnLst>
                                    <p:set>
                                      <p:cBhvr>
                                        <p:cTn id="108" dur="1" fill="hold">
                                          <p:stCondLst>
                                            <p:cond delay="0"/>
                                          </p:stCondLst>
                                        </p:cTn>
                                        <p:tgtEl>
                                          <p:spTgt spid="36"/>
                                        </p:tgtEl>
                                        <p:attrNameLst>
                                          <p:attrName>style.visibility</p:attrName>
                                        </p:attrNameLst>
                                      </p:cBhvr>
                                      <p:to>
                                        <p:strVal val="visible"/>
                                      </p:to>
                                    </p:set>
                                    <p:anim calcmode="lin" valueType="num">
                                      <p:cBhvr>
                                        <p:cTn id="109" dur="500" fill="hold"/>
                                        <p:tgtEl>
                                          <p:spTgt spid="36"/>
                                        </p:tgtEl>
                                        <p:attrNameLst>
                                          <p:attrName>ppt_w</p:attrName>
                                        </p:attrNameLst>
                                      </p:cBhvr>
                                      <p:tavLst>
                                        <p:tav tm="0">
                                          <p:val>
                                            <p:fltVal val="0"/>
                                          </p:val>
                                        </p:tav>
                                        <p:tav tm="100000">
                                          <p:val>
                                            <p:strVal val="#ppt_w"/>
                                          </p:val>
                                        </p:tav>
                                      </p:tavLst>
                                    </p:anim>
                                    <p:anim calcmode="lin" valueType="num">
                                      <p:cBhvr>
                                        <p:cTn id="110" dur="500" fill="hold"/>
                                        <p:tgtEl>
                                          <p:spTgt spid="36"/>
                                        </p:tgtEl>
                                        <p:attrNameLst>
                                          <p:attrName>ppt_h</p:attrName>
                                        </p:attrNameLst>
                                      </p:cBhvr>
                                      <p:tavLst>
                                        <p:tav tm="0">
                                          <p:val>
                                            <p:fltVal val="0"/>
                                          </p:val>
                                        </p:tav>
                                        <p:tav tm="100000">
                                          <p:val>
                                            <p:strVal val="#ppt_h"/>
                                          </p:val>
                                        </p:tav>
                                      </p:tavLst>
                                    </p:anim>
                                    <p:animEffect transition="in" filter="fade">
                                      <p:cBhvr>
                                        <p:cTn id="111" dur="500"/>
                                        <p:tgtEl>
                                          <p:spTgt spid="36"/>
                                        </p:tgtEl>
                                      </p:cBhvr>
                                    </p:animEffect>
                                  </p:childTnLst>
                                </p:cTn>
                              </p:par>
                            </p:childTnLst>
                          </p:cTn>
                        </p:par>
                      </p:childTnLst>
                    </p:cTn>
                  </p:par>
                  <p:par>
                    <p:cTn id="112" fill="hold">
                      <p:stCondLst>
                        <p:cond delay="indefinite"/>
                      </p:stCondLst>
                      <p:childTnLst>
                        <p:par>
                          <p:cTn id="113" fill="hold">
                            <p:stCondLst>
                              <p:cond delay="0"/>
                            </p:stCondLst>
                            <p:childTnLst>
                              <p:par>
                                <p:cTn id="114" presetID="16" presetClass="entr" presetSubtype="21" fill="hold" grpId="0" nodeType="clickEffect">
                                  <p:stCondLst>
                                    <p:cond delay="0"/>
                                  </p:stCondLst>
                                  <p:childTnLst>
                                    <p:set>
                                      <p:cBhvr>
                                        <p:cTn id="115" dur="1" fill="hold">
                                          <p:stCondLst>
                                            <p:cond delay="0"/>
                                          </p:stCondLst>
                                        </p:cTn>
                                        <p:tgtEl>
                                          <p:spTgt spid="40"/>
                                        </p:tgtEl>
                                        <p:attrNameLst>
                                          <p:attrName>style.visibility</p:attrName>
                                        </p:attrNameLst>
                                      </p:cBhvr>
                                      <p:to>
                                        <p:strVal val="visible"/>
                                      </p:to>
                                    </p:set>
                                    <p:animEffect transition="in" filter="barn(inVertical)">
                                      <p:cBhvr>
                                        <p:cTn id="116"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9" grpId="0" animBg="1"/>
      <p:bldP spid="20" grpId="0" animBg="1"/>
      <p:bldP spid="23"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4</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lstStyle/>
          <a:p>
            <a:r>
              <a:rPr lang="fr-FR" b="1" dirty="0" smtClean="0"/>
              <a:t>Rappel des règles d’entames</a:t>
            </a:r>
          </a:p>
          <a:p>
            <a:pPr algn="l"/>
            <a:r>
              <a:rPr lang="fr-FR" b="1" dirty="0"/>
              <a:t>	</a:t>
            </a:r>
            <a:r>
              <a:rPr lang="fr-FR" dirty="0" smtClean="0"/>
              <a:t>Sur le plan efficacité, n’importe laquelle des trois cartes équivalentes suffit pour déloger l’As des adversaires.	</a:t>
            </a:r>
            <a:endParaRPr lang="fr-FR" dirty="0">
              <a:solidFill>
                <a:srgbClr val="00B050"/>
              </a:solidFill>
            </a:endParaRPr>
          </a:p>
          <a:p>
            <a:pPr algn="l"/>
            <a:r>
              <a:rPr lang="fr-FR" b="1" dirty="0" smtClean="0"/>
              <a:t>	</a:t>
            </a:r>
            <a:r>
              <a:rPr lang="fr-FR" dirty="0" smtClean="0"/>
              <a:t>Sur le plan pratique, il faut entamer de la plus forte des cartes équivalentes</a:t>
            </a:r>
            <a:r>
              <a:rPr lang="fr-FR" b="1" dirty="0" smtClean="0"/>
              <a:t>			</a:t>
            </a:r>
          </a:p>
          <a:p>
            <a:pPr algn="l"/>
            <a:endParaRPr lang="fr-FR" b="1" dirty="0"/>
          </a:p>
          <a:p>
            <a:pPr algn="l"/>
            <a:endParaRPr lang="fr-FR" b="1" dirty="0" smtClean="0"/>
          </a:p>
          <a:p>
            <a:pPr algn="l"/>
            <a:endParaRPr lang="fr-FR" b="1" dirty="0"/>
          </a:p>
          <a:p>
            <a:pPr algn="l"/>
            <a:r>
              <a:rPr lang="fr-FR" b="1" dirty="0"/>
              <a:t>	</a:t>
            </a:r>
            <a:r>
              <a:rPr lang="fr-FR" dirty="0" smtClean="0"/>
              <a:t>Le choix d’entamer de la plus forte des cartes équivalentes relève de la signalisation.</a:t>
            </a:r>
          </a:p>
          <a:p>
            <a:pPr algn="l"/>
            <a:r>
              <a:rPr lang="fr-FR" dirty="0" smtClean="0">
                <a:solidFill>
                  <a:srgbClr val="00B050"/>
                </a:solidFill>
              </a:rPr>
              <a:t>	</a:t>
            </a:r>
            <a:r>
              <a:rPr lang="fr-FR" dirty="0"/>
              <a:t>Cette information permet au partenaire de localiser les forces du camp.</a:t>
            </a:r>
          </a:p>
        </p:txBody>
      </p:sp>
      <p:sp>
        <p:nvSpPr>
          <p:cNvPr id="5" name="ZoneTexte 4"/>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10" name="Rectangle à coins arrondis 9"/>
          <p:cNvSpPr/>
          <p:nvPr/>
        </p:nvSpPr>
        <p:spPr>
          <a:xfrm>
            <a:off x="230659" y="2527731"/>
            <a:ext cx="1742921" cy="47050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R D V 5 2</a:t>
            </a:r>
          </a:p>
        </p:txBody>
      </p:sp>
      <p:sp>
        <p:nvSpPr>
          <p:cNvPr id="31" name="Rectangle à coins arrondis 30"/>
          <p:cNvSpPr/>
          <p:nvPr/>
        </p:nvSpPr>
        <p:spPr>
          <a:xfrm>
            <a:off x="3079699" y="2525450"/>
            <a:ext cx="1339902" cy="46275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rPr>
              <a:t>Le </a:t>
            </a:r>
            <a:r>
              <a:rPr lang="fr-FR" sz="2400" b="1" dirty="0">
                <a:solidFill>
                  <a:schemeClr val="tx1"/>
                </a:solidFill>
              </a:rPr>
              <a:t>Roi</a:t>
            </a:r>
          </a:p>
        </p:txBody>
      </p:sp>
      <p:sp>
        <p:nvSpPr>
          <p:cNvPr id="12" name="Rectangle à coins arrondis 11"/>
          <p:cNvSpPr/>
          <p:nvPr/>
        </p:nvSpPr>
        <p:spPr>
          <a:xfrm>
            <a:off x="230660" y="3099231"/>
            <a:ext cx="1744592" cy="47050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D V 10 8</a:t>
            </a:r>
          </a:p>
        </p:txBody>
      </p:sp>
      <p:sp>
        <p:nvSpPr>
          <p:cNvPr id="13" name="Rectangle à coins arrondis 12"/>
          <p:cNvSpPr/>
          <p:nvPr/>
        </p:nvSpPr>
        <p:spPr>
          <a:xfrm>
            <a:off x="230659" y="3670731"/>
            <a:ext cx="1744593" cy="47050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V 10 9 4 2</a:t>
            </a:r>
          </a:p>
        </p:txBody>
      </p:sp>
      <p:sp>
        <p:nvSpPr>
          <p:cNvPr id="14" name="Rectangle à coins arrondis 13"/>
          <p:cNvSpPr/>
          <p:nvPr/>
        </p:nvSpPr>
        <p:spPr>
          <a:xfrm>
            <a:off x="3079699" y="3099231"/>
            <a:ext cx="1339902" cy="46275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rPr>
              <a:t>La </a:t>
            </a:r>
            <a:r>
              <a:rPr lang="fr-FR" sz="2400" b="1" dirty="0" smtClean="0">
                <a:solidFill>
                  <a:schemeClr val="tx1"/>
                </a:solidFill>
              </a:rPr>
              <a:t>Dame</a:t>
            </a:r>
            <a:endParaRPr lang="fr-FR" sz="2400" b="1" dirty="0">
              <a:solidFill>
                <a:schemeClr val="tx1"/>
              </a:solidFill>
            </a:endParaRPr>
          </a:p>
        </p:txBody>
      </p:sp>
      <p:sp>
        <p:nvSpPr>
          <p:cNvPr id="15" name="Rectangle à coins arrondis 14"/>
          <p:cNvSpPr/>
          <p:nvPr/>
        </p:nvSpPr>
        <p:spPr>
          <a:xfrm>
            <a:off x="3079699" y="3670731"/>
            <a:ext cx="1339902" cy="46275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chemeClr val="tx1"/>
                </a:solidFill>
              </a:rPr>
              <a:t>Le </a:t>
            </a:r>
            <a:r>
              <a:rPr lang="fr-FR" sz="2400" b="1" dirty="0" smtClean="0">
                <a:solidFill>
                  <a:schemeClr val="tx1"/>
                </a:solidFill>
              </a:rPr>
              <a:t>Valet</a:t>
            </a:r>
            <a:endParaRPr lang="fr-FR" sz="2400" b="1" dirty="0">
              <a:solidFill>
                <a:schemeClr val="tx1"/>
              </a:solidFill>
            </a:endParaRPr>
          </a:p>
        </p:txBody>
      </p:sp>
      <p:sp>
        <p:nvSpPr>
          <p:cNvPr id="6" name="Flèche droite 5"/>
          <p:cNvSpPr/>
          <p:nvPr/>
        </p:nvSpPr>
        <p:spPr>
          <a:xfrm>
            <a:off x="2186940" y="2644140"/>
            <a:ext cx="716280" cy="2819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Flèche droite 15"/>
          <p:cNvSpPr/>
          <p:nvPr/>
        </p:nvSpPr>
        <p:spPr>
          <a:xfrm>
            <a:off x="2186940" y="3189637"/>
            <a:ext cx="716280" cy="2819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Flèche droite 16"/>
          <p:cNvSpPr/>
          <p:nvPr/>
        </p:nvSpPr>
        <p:spPr>
          <a:xfrm>
            <a:off x="2186940" y="3761137"/>
            <a:ext cx="716280" cy="2819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Rectangle à coins arrondis 6"/>
          <p:cNvSpPr/>
          <p:nvPr/>
        </p:nvSpPr>
        <p:spPr>
          <a:xfrm>
            <a:off x="381000" y="5176812"/>
            <a:ext cx="11361420" cy="1284947"/>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Sacrifier un honneur est une manœuvre d’affranchissement</a:t>
            </a:r>
          </a:p>
          <a:p>
            <a:pPr algn="ctr"/>
            <a:r>
              <a:rPr lang="fr-FR" sz="2400" dirty="0" smtClean="0">
                <a:solidFill>
                  <a:schemeClr val="tx1"/>
                </a:solidFill>
              </a:rPr>
              <a:t>Jouer le plus gros des honneurs relève d’une convention de </a:t>
            </a:r>
            <a:r>
              <a:rPr lang="fr-FR" sz="2400" b="1" dirty="0" smtClean="0">
                <a:solidFill>
                  <a:schemeClr val="tx1"/>
                </a:solidFill>
              </a:rPr>
              <a:t>signalisation</a:t>
            </a:r>
            <a:endParaRPr lang="fr-FR" sz="2400" b="1" dirty="0">
              <a:solidFill>
                <a:schemeClr val="tx1"/>
              </a:solidFill>
            </a:endParaRPr>
          </a:p>
        </p:txBody>
      </p:sp>
    </p:spTree>
    <p:extLst>
      <p:ext uri="{BB962C8B-B14F-4D97-AF65-F5344CB8AC3E}">
        <p14:creationId xmlns:p14="http://schemas.microsoft.com/office/powerpoint/2010/main" val="2032074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p:cTn id="15" dur="500" fill="hold"/>
                                        <p:tgtEl>
                                          <p:spTgt spid="10"/>
                                        </p:tgtEl>
                                        <p:attrNameLst>
                                          <p:attrName>ppt_w</p:attrName>
                                        </p:attrNameLst>
                                      </p:cBhvr>
                                      <p:tavLst>
                                        <p:tav tm="0">
                                          <p:val>
                                            <p:fltVal val="0"/>
                                          </p:val>
                                        </p:tav>
                                        <p:tav tm="100000">
                                          <p:val>
                                            <p:strVal val="#ppt_w"/>
                                          </p:val>
                                        </p:tav>
                                      </p:tavLst>
                                    </p:anim>
                                    <p:anim calcmode="lin" valueType="num">
                                      <p:cBhvr>
                                        <p:cTn id="16" dur="500" fill="hold"/>
                                        <p:tgtEl>
                                          <p:spTgt spid="10"/>
                                        </p:tgtEl>
                                        <p:attrNameLst>
                                          <p:attrName>ppt_h</p:attrName>
                                        </p:attrNameLst>
                                      </p:cBhvr>
                                      <p:tavLst>
                                        <p:tav tm="0">
                                          <p:val>
                                            <p:fltVal val="0"/>
                                          </p:val>
                                        </p:tav>
                                        <p:tav tm="100000">
                                          <p:val>
                                            <p:strVal val="#ppt_h"/>
                                          </p:val>
                                        </p:tav>
                                      </p:tavLst>
                                    </p:anim>
                                    <p:animEffect transition="in" filter="fade">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grpId="0" nodeType="click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barn(inVertical)">
                                      <p:cBhvr>
                                        <p:cTn id="26" dur="500"/>
                                        <p:tgtEl>
                                          <p:spTgt spid="31"/>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16"/>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6" presetClass="entr" presetSubtype="21"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barn(inVertical)">
                                      <p:cBhvr>
                                        <p:cTn id="42" dur="500"/>
                                        <p:tgtEl>
                                          <p:spTgt spid="14"/>
                                        </p:tgtEl>
                                      </p:cBhvr>
                                    </p:animEffect>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17"/>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6" presetClass="entr" presetSubtype="21" fill="hold" grpId="0" nodeType="clickEffect">
                                  <p:stCondLst>
                                    <p:cond delay="0"/>
                                  </p:stCondLst>
                                  <p:childTnLst>
                                    <p:set>
                                      <p:cBhvr>
                                        <p:cTn id="57" dur="1" fill="hold">
                                          <p:stCondLst>
                                            <p:cond delay="0"/>
                                          </p:stCondLst>
                                        </p:cTn>
                                        <p:tgtEl>
                                          <p:spTgt spid="15"/>
                                        </p:tgtEl>
                                        <p:attrNameLst>
                                          <p:attrName>style.visibility</p:attrName>
                                        </p:attrNameLst>
                                      </p:cBhvr>
                                      <p:to>
                                        <p:strVal val="visible"/>
                                      </p:to>
                                    </p:set>
                                    <p:animEffect transition="in" filter="barn(inVertical)">
                                      <p:cBhvr>
                                        <p:cTn id="58" dur="500"/>
                                        <p:tgtEl>
                                          <p:spTgt spid="15"/>
                                        </p:tgtEl>
                                      </p:cBhvr>
                                    </p:animEffec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53" presetClass="entr" presetSubtype="16" fill="hold" grpId="0" nodeType="clickEffect">
                                  <p:stCondLst>
                                    <p:cond delay="0"/>
                                  </p:stCondLst>
                                  <p:childTnLst>
                                    <p:set>
                                      <p:cBhvr>
                                        <p:cTn id="70" dur="1" fill="hold">
                                          <p:stCondLst>
                                            <p:cond delay="0"/>
                                          </p:stCondLst>
                                        </p:cTn>
                                        <p:tgtEl>
                                          <p:spTgt spid="7"/>
                                        </p:tgtEl>
                                        <p:attrNameLst>
                                          <p:attrName>style.visibility</p:attrName>
                                        </p:attrNameLst>
                                      </p:cBhvr>
                                      <p:to>
                                        <p:strVal val="visible"/>
                                      </p:to>
                                    </p:set>
                                    <p:anim calcmode="lin" valueType="num">
                                      <p:cBhvr>
                                        <p:cTn id="71" dur="500" fill="hold"/>
                                        <p:tgtEl>
                                          <p:spTgt spid="7"/>
                                        </p:tgtEl>
                                        <p:attrNameLst>
                                          <p:attrName>ppt_w</p:attrName>
                                        </p:attrNameLst>
                                      </p:cBhvr>
                                      <p:tavLst>
                                        <p:tav tm="0">
                                          <p:val>
                                            <p:fltVal val="0"/>
                                          </p:val>
                                        </p:tav>
                                        <p:tav tm="100000">
                                          <p:val>
                                            <p:strVal val="#ppt_w"/>
                                          </p:val>
                                        </p:tav>
                                      </p:tavLst>
                                    </p:anim>
                                    <p:anim calcmode="lin" valueType="num">
                                      <p:cBhvr>
                                        <p:cTn id="72" dur="500" fill="hold"/>
                                        <p:tgtEl>
                                          <p:spTgt spid="7"/>
                                        </p:tgtEl>
                                        <p:attrNameLst>
                                          <p:attrName>ppt_h</p:attrName>
                                        </p:attrNameLst>
                                      </p:cBhvr>
                                      <p:tavLst>
                                        <p:tav tm="0">
                                          <p:val>
                                            <p:fltVal val="0"/>
                                          </p:val>
                                        </p:tav>
                                        <p:tav tm="100000">
                                          <p:val>
                                            <p:strVal val="#ppt_h"/>
                                          </p:val>
                                        </p:tav>
                                      </p:tavLst>
                                    </p:anim>
                                    <p:animEffect transition="in" filter="fade">
                                      <p:cBhvr>
                                        <p:cTn id="73" dur="500"/>
                                        <p:tgtEl>
                                          <p:spTgt spid="7"/>
                                        </p:tgtEl>
                                      </p:cBhvr>
                                    </p:animEffect>
                                  </p:childTnLst>
                                </p:cTn>
                              </p:par>
                            </p:childTnLst>
                          </p:cTn>
                        </p:par>
                      </p:childTnLst>
                    </p:cTn>
                  </p:par>
                  <p:par>
                    <p:cTn id="74" fill="hold">
                      <p:stCondLst>
                        <p:cond delay="indefinite"/>
                      </p:stCondLst>
                      <p:childTnLst>
                        <p:par>
                          <p:cTn id="75" fill="hold">
                            <p:stCondLst>
                              <p:cond delay="0"/>
                            </p:stCondLst>
                            <p:childTnLst>
                              <p:par>
                                <p:cTn id="76" presetID="1" presetClass="entr" presetSubtype="0" fill="hold" nodeType="clickEffect">
                                  <p:stCondLst>
                                    <p:cond delay="0"/>
                                  </p:stCondLst>
                                  <p:childTnLst>
                                    <p:set>
                                      <p:cBhvr>
                                        <p:cTn id="77"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8" fill="hold">
                      <p:stCondLst>
                        <p:cond delay="indefinite"/>
                      </p:stCondLst>
                      <p:childTnLst>
                        <p:par>
                          <p:cTn id="79" fill="hold">
                            <p:stCondLst>
                              <p:cond delay="0"/>
                            </p:stCondLst>
                            <p:childTnLst>
                              <p:par>
                                <p:cTn id="80" presetID="1" presetClass="entr" presetSubtype="0" fill="hold" nodeType="clickEffect">
                                  <p:stCondLst>
                                    <p:cond delay="0"/>
                                  </p:stCondLst>
                                  <p:childTnLst>
                                    <p:set>
                                      <p:cBhvr>
                                        <p:cTn id="81"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1" grpId="0" animBg="1"/>
      <p:bldP spid="12" grpId="0" animBg="1"/>
      <p:bldP spid="13" grpId="0" animBg="1"/>
      <p:bldP spid="14" grpId="0" animBg="1"/>
      <p:bldP spid="15" grpId="0" animBg="1"/>
      <p:bldP spid="6" grpId="0" animBg="1"/>
      <p:bldP spid="16" grpId="0" animBg="1"/>
      <p:bldP spid="17" grpId="0" animBg="1"/>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4</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normAutofit lnSpcReduction="10000"/>
          </a:bodyPr>
          <a:lstStyle/>
          <a:p>
            <a:r>
              <a:rPr lang="fr-FR" b="1" dirty="0" smtClean="0"/>
              <a:t>La création des levées en défense</a:t>
            </a:r>
          </a:p>
          <a:p>
            <a:pPr algn="l"/>
            <a:r>
              <a:rPr lang="fr-FR" b="1" dirty="0"/>
              <a:t>	</a:t>
            </a:r>
            <a:r>
              <a:rPr lang="fr-FR" dirty="0" smtClean="0"/>
              <a:t>Affranchir des honneurs et réaliser des levées en défense est une œuvre de collaboration entre les deux partenaires ; le but est de gagner la course à l’affranchissement qui les oppose au déclarant.</a:t>
            </a:r>
          </a:p>
          <a:p>
            <a:pPr algn="l"/>
            <a:r>
              <a:rPr lang="fr-FR" b="1" dirty="0" smtClean="0"/>
              <a:t>I – Action de l’</a:t>
            </a:r>
            <a:r>
              <a:rPr lang="fr-FR" b="1" dirty="0" err="1" smtClean="0"/>
              <a:t>entameur</a:t>
            </a:r>
            <a:endParaRPr lang="fr-FR" b="1" dirty="0" smtClean="0"/>
          </a:p>
          <a:p>
            <a:pPr algn="l"/>
            <a:r>
              <a:rPr lang="fr-FR" dirty="0"/>
              <a:t>	</a:t>
            </a:r>
            <a:r>
              <a:rPr lang="fr-FR" b="1" i="1" dirty="0" smtClean="0"/>
              <a:t>a) recenser ses cartes équivalentes</a:t>
            </a:r>
            <a:endParaRPr lang="fr-FR" b="1" i="1" dirty="0"/>
          </a:p>
          <a:p>
            <a:pPr algn="l"/>
            <a:r>
              <a:rPr lang="fr-FR" b="1" dirty="0" smtClean="0"/>
              <a:t>	</a:t>
            </a:r>
            <a:r>
              <a:rPr lang="fr-FR" dirty="0" smtClean="0"/>
              <a:t>Sud joue 3SA et voici la main d’Ouest :</a:t>
            </a:r>
          </a:p>
          <a:p>
            <a:pPr algn="l"/>
            <a:endParaRPr lang="fr-FR" b="1" dirty="0"/>
          </a:p>
          <a:p>
            <a:pPr algn="l"/>
            <a:endParaRPr lang="fr-FR" b="1" dirty="0" smtClean="0"/>
          </a:p>
          <a:p>
            <a:pPr algn="l"/>
            <a:endParaRPr lang="fr-FR" b="1" dirty="0"/>
          </a:p>
          <a:p>
            <a:pPr algn="l"/>
            <a:r>
              <a:rPr lang="fr-FR" b="1" dirty="0" smtClean="0"/>
              <a:t>	</a:t>
            </a:r>
            <a:r>
              <a:rPr lang="fr-FR" dirty="0" smtClean="0"/>
              <a:t>A Pique, il manque l’As et le Roi qui peuvent se trouver chez le partenaire ou chez l’adversaire.</a:t>
            </a:r>
          </a:p>
          <a:p>
            <a:pPr algn="l"/>
            <a:r>
              <a:rPr lang="fr-FR" dirty="0" smtClean="0"/>
              <a:t>	Le problème du joueur de flanc réside dans l’ignorance du jeu de son partenaire.</a:t>
            </a:r>
            <a:endParaRPr lang="fr-FR" dirty="0"/>
          </a:p>
          <a:p>
            <a:pPr algn="l"/>
            <a:r>
              <a:rPr lang="fr-FR" dirty="0"/>
              <a:t>	</a:t>
            </a:r>
            <a:r>
              <a:rPr lang="fr-FR" dirty="0" smtClean="0"/>
              <a:t>Il devra donc dans un premier temps se débrouiller seul. </a:t>
            </a:r>
          </a:p>
        </p:txBody>
      </p:sp>
      <p:sp>
        <p:nvSpPr>
          <p:cNvPr id="5" name="ZoneTexte 4"/>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18" name="Rectangle à coins arrondis 17"/>
          <p:cNvSpPr/>
          <p:nvPr/>
        </p:nvSpPr>
        <p:spPr>
          <a:xfrm>
            <a:off x="354024" y="3429618"/>
            <a:ext cx="1876607" cy="137669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D V 10 9 8</a:t>
            </a:r>
          </a:p>
          <a:p>
            <a:r>
              <a:rPr lang="fr-FR" sz="2400" dirty="0" smtClean="0">
                <a:solidFill>
                  <a:srgbClr val="FF0000"/>
                </a:solidFill>
              </a:rPr>
              <a:t>♥ </a:t>
            </a:r>
            <a:r>
              <a:rPr lang="fr-FR" sz="2400" b="1" dirty="0" smtClean="0">
                <a:solidFill>
                  <a:schemeClr val="tx1"/>
                </a:solidFill>
              </a:rPr>
              <a:t>A 5 3</a:t>
            </a:r>
            <a:r>
              <a:rPr lang="fr-FR" sz="2400" b="1" dirty="0">
                <a:solidFill>
                  <a:schemeClr val="tx1"/>
                </a:solidFill>
              </a:rPr>
              <a:t/>
            </a:r>
            <a:br>
              <a:rPr lang="fr-FR" sz="2400" b="1" dirty="0">
                <a:solidFill>
                  <a:schemeClr val="tx1"/>
                </a:solidFill>
              </a:rPr>
            </a:br>
            <a:r>
              <a:rPr lang="fr-FR" sz="2400" dirty="0" smtClean="0">
                <a:solidFill>
                  <a:srgbClr val="FFC000"/>
                </a:solidFill>
              </a:rPr>
              <a:t>♦ </a:t>
            </a:r>
            <a:r>
              <a:rPr lang="fr-FR" sz="2400" b="1" dirty="0" smtClean="0">
                <a:solidFill>
                  <a:schemeClr val="tx1"/>
                </a:solidFill>
              </a:rPr>
              <a:t>A 8 4</a:t>
            </a:r>
          </a:p>
          <a:p>
            <a:r>
              <a:rPr lang="fr-FR" sz="2400" dirty="0" smtClean="0">
                <a:solidFill>
                  <a:srgbClr val="00B050"/>
                </a:solidFill>
              </a:rPr>
              <a:t>♣ </a:t>
            </a:r>
            <a:r>
              <a:rPr lang="fr-FR" sz="2400" b="1" dirty="0" smtClean="0">
                <a:solidFill>
                  <a:schemeClr val="tx1"/>
                </a:solidFill>
              </a:rPr>
              <a:t>9 2</a:t>
            </a:r>
            <a:endParaRPr lang="fr-FR" sz="2400" dirty="0">
              <a:solidFill>
                <a:schemeClr val="tx1"/>
              </a:solidFill>
            </a:endParaRPr>
          </a:p>
        </p:txBody>
      </p:sp>
      <p:sp>
        <p:nvSpPr>
          <p:cNvPr id="4" name="ZoneTexte 3"/>
          <p:cNvSpPr txBox="1"/>
          <p:nvPr/>
        </p:nvSpPr>
        <p:spPr>
          <a:xfrm>
            <a:off x="2353995" y="3621710"/>
            <a:ext cx="8199705" cy="830997"/>
          </a:xfrm>
          <a:prstGeom prst="rect">
            <a:avLst/>
          </a:prstGeom>
          <a:noFill/>
        </p:spPr>
        <p:txBody>
          <a:bodyPr wrap="square" rtlCol="0">
            <a:spAutoFit/>
          </a:bodyPr>
          <a:lstStyle/>
          <a:p>
            <a:r>
              <a:rPr lang="fr-FR" sz="2400" dirty="0"/>
              <a:t>D</a:t>
            </a:r>
            <a:r>
              <a:rPr lang="fr-FR" sz="2400" dirty="0" smtClean="0"/>
              <a:t>eux cartes maîtresses : As de Cœur et As de Carreau</a:t>
            </a:r>
          </a:p>
          <a:p>
            <a:r>
              <a:rPr lang="fr-FR" sz="2400" dirty="0" smtClean="0"/>
              <a:t>Cinq cartes équivalentes à Pique</a:t>
            </a:r>
            <a:endParaRPr lang="fr-FR" sz="2400" dirty="0"/>
          </a:p>
        </p:txBody>
      </p:sp>
    </p:spTree>
    <p:extLst>
      <p:ext uri="{BB962C8B-B14F-4D97-AF65-F5344CB8AC3E}">
        <p14:creationId xmlns:p14="http://schemas.microsoft.com/office/powerpoint/2010/main" val="21581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p:cTn id="29" dur="500" fill="hold"/>
                                        <p:tgtEl>
                                          <p:spTgt spid="18"/>
                                        </p:tgtEl>
                                        <p:attrNameLst>
                                          <p:attrName>ppt_w</p:attrName>
                                        </p:attrNameLst>
                                      </p:cBhvr>
                                      <p:tavLst>
                                        <p:tav tm="0">
                                          <p:val>
                                            <p:fltVal val="0"/>
                                          </p:val>
                                        </p:tav>
                                        <p:tav tm="100000">
                                          <p:val>
                                            <p:strVal val="#ppt_w"/>
                                          </p:val>
                                        </p:tav>
                                      </p:tavLst>
                                    </p:anim>
                                    <p:anim calcmode="lin" valueType="num">
                                      <p:cBhvr>
                                        <p:cTn id="30" dur="500" fill="hold"/>
                                        <p:tgtEl>
                                          <p:spTgt spid="18"/>
                                        </p:tgtEl>
                                        <p:attrNameLst>
                                          <p:attrName>ppt_h</p:attrName>
                                        </p:attrNameLst>
                                      </p:cBhvr>
                                      <p:tavLst>
                                        <p:tav tm="0">
                                          <p:val>
                                            <p:fltVal val="0"/>
                                          </p:val>
                                        </p:tav>
                                        <p:tav tm="100000">
                                          <p:val>
                                            <p:strVal val="#ppt_h"/>
                                          </p:val>
                                        </p:tav>
                                      </p:tavLst>
                                    </p:anim>
                                    <p:animEffect transition="in" filter="fade">
                                      <p:cBhvr>
                                        <p:cTn id="31" dur="500"/>
                                        <p:tgtEl>
                                          <p:spTgt spid="18"/>
                                        </p:tgtEl>
                                      </p:cBhvr>
                                    </p:animEffec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4</a:t>
            </a:r>
            <a:endParaRPr lang="fr-FR" sz="4000" dirty="0">
              <a:latin typeface="+mn-lt"/>
            </a:endParaRPr>
          </a:p>
        </p:txBody>
      </p:sp>
      <p:sp>
        <p:nvSpPr>
          <p:cNvPr id="3" name="Sous-titre 2"/>
          <p:cNvSpPr>
            <a:spLocks noGrp="1"/>
          </p:cNvSpPr>
          <p:nvPr>
            <p:ph type="subTitle" idx="1"/>
          </p:nvPr>
        </p:nvSpPr>
        <p:spPr>
          <a:xfrm>
            <a:off x="230659" y="848497"/>
            <a:ext cx="11640065" cy="5782961"/>
          </a:xfrm>
        </p:spPr>
        <p:txBody>
          <a:bodyPr>
            <a:normAutofit/>
          </a:bodyPr>
          <a:lstStyle/>
          <a:p>
            <a:r>
              <a:rPr lang="fr-FR" b="1" dirty="0" smtClean="0"/>
              <a:t>La création des levées en défense</a:t>
            </a:r>
          </a:p>
          <a:p>
            <a:pPr algn="l"/>
            <a:r>
              <a:rPr lang="fr-FR" b="1" dirty="0" smtClean="0"/>
              <a:t>I – Action de l’</a:t>
            </a:r>
            <a:r>
              <a:rPr lang="fr-FR" b="1" dirty="0" err="1" smtClean="0"/>
              <a:t>entameur</a:t>
            </a:r>
            <a:endParaRPr lang="fr-FR" b="1" dirty="0" smtClean="0"/>
          </a:p>
          <a:p>
            <a:pPr algn="l"/>
            <a:r>
              <a:rPr lang="fr-FR" dirty="0"/>
              <a:t>	</a:t>
            </a:r>
            <a:r>
              <a:rPr lang="fr-FR" b="1" i="1" dirty="0" smtClean="0"/>
              <a:t>b) Prévoir l’affranchissement de levées dans la couleur d’entame</a:t>
            </a:r>
            <a:endParaRPr lang="fr-FR" b="1" i="1" dirty="0"/>
          </a:p>
          <a:p>
            <a:pPr algn="l"/>
            <a:r>
              <a:rPr lang="fr-FR" b="1" dirty="0" smtClean="0"/>
              <a:t>	</a:t>
            </a:r>
            <a:r>
              <a:rPr lang="fr-FR" dirty="0" smtClean="0"/>
              <a:t>Sud joue 3SSA et voici la main d’Ouest, qui entame de la Dame de Pique :</a:t>
            </a:r>
          </a:p>
        </p:txBody>
      </p:sp>
      <p:sp>
        <p:nvSpPr>
          <p:cNvPr id="5" name="ZoneTexte 4"/>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18" name="Rectangle à coins arrondis 17"/>
          <p:cNvSpPr/>
          <p:nvPr/>
        </p:nvSpPr>
        <p:spPr>
          <a:xfrm>
            <a:off x="253519" y="3944946"/>
            <a:ext cx="1876607" cy="140475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D V 10 9 8</a:t>
            </a:r>
          </a:p>
          <a:p>
            <a:r>
              <a:rPr lang="fr-FR" sz="2400" dirty="0" smtClean="0">
                <a:solidFill>
                  <a:srgbClr val="FF0000"/>
                </a:solidFill>
              </a:rPr>
              <a:t>♥ </a:t>
            </a:r>
            <a:r>
              <a:rPr lang="fr-FR" sz="2400" b="1" dirty="0" smtClean="0">
                <a:solidFill>
                  <a:schemeClr val="tx1"/>
                </a:solidFill>
              </a:rPr>
              <a:t>A 5 3</a:t>
            </a:r>
            <a:br>
              <a:rPr lang="fr-FR" sz="2400" b="1" dirty="0" smtClean="0">
                <a:solidFill>
                  <a:schemeClr val="tx1"/>
                </a:solidFill>
              </a:rPr>
            </a:br>
            <a:r>
              <a:rPr lang="fr-FR" sz="2400" dirty="0" smtClean="0">
                <a:solidFill>
                  <a:srgbClr val="FFC000"/>
                </a:solidFill>
              </a:rPr>
              <a:t>♦ </a:t>
            </a:r>
            <a:r>
              <a:rPr lang="fr-FR" sz="2400" b="1" dirty="0" smtClean="0">
                <a:solidFill>
                  <a:schemeClr val="tx1"/>
                </a:solidFill>
              </a:rPr>
              <a:t>A 8 4</a:t>
            </a:r>
          </a:p>
          <a:p>
            <a:r>
              <a:rPr lang="fr-FR" sz="2400" dirty="0" smtClean="0">
                <a:solidFill>
                  <a:srgbClr val="00B050"/>
                </a:solidFill>
              </a:rPr>
              <a:t>♣ </a:t>
            </a:r>
            <a:r>
              <a:rPr lang="fr-FR" sz="2400" b="1" dirty="0" smtClean="0">
                <a:solidFill>
                  <a:schemeClr val="tx1"/>
                </a:solidFill>
              </a:rPr>
              <a:t>9 2</a:t>
            </a:r>
            <a:endParaRPr lang="fr-FR" sz="2400" dirty="0">
              <a:solidFill>
                <a:schemeClr val="tx1"/>
              </a:solidFill>
            </a:endParaRPr>
          </a:p>
        </p:txBody>
      </p:sp>
      <p:sp>
        <p:nvSpPr>
          <p:cNvPr id="7" name="Rectangle à coins arrondis 6"/>
          <p:cNvSpPr/>
          <p:nvPr/>
        </p:nvSpPr>
        <p:spPr>
          <a:xfrm>
            <a:off x="3394260" y="3957483"/>
            <a:ext cx="1876607" cy="140475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2</a:t>
            </a:r>
          </a:p>
          <a:p>
            <a:r>
              <a:rPr lang="fr-FR" sz="2400" dirty="0" smtClean="0">
                <a:solidFill>
                  <a:srgbClr val="FF0000"/>
                </a:solidFill>
              </a:rPr>
              <a:t>♥ </a:t>
            </a:r>
            <a:r>
              <a:rPr lang="fr-FR" sz="2400" b="1" dirty="0" smtClean="0">
                <a:solidFill>
                  <a:schemeClr val="tx1"/>
                </a:solidFill>
              </a:rPr>
              <a:t>8 7 4</a:t>
            </a:r>
          </a:p>
          <a:p>
            <a:r>
              <a:rPr lang="fr-FR" sz="2400" dirty="0" smtClean="0">
                <a:solidFill>
                  <a:srgbClr val="FFC000"/>
                </a:solidFill>
              </a:rPr>
              <a:t>♦ </a:t>
            </a:r>
            <a:r>
              <a:rPr lang="fr-FR" sz="2400" b="1" dirty="0" smtClean="0">
                <a:solidFill>
                  <a:schemeClr val="tx1"/>
                </a:solidFill>
              </a:rPr>
              <a:t>9 6 5 3</a:t>
            </a:r>
          </a:p>
          <a:p>
            <a:r>
              <a:rPr lang="fr-FR" sz="2400" dirty="0" smtClean="0">
                <a:solidFill>
                  <a:srgbClr val="00B050"/>
                </a:solidFill>
              </a:rPr>
              <a:t>♣ </a:t>
            </a:r>
            <a:r>
              <a:rPr lang="fr-FR" sz="2400" b="1" dirty="0" smtClean="0">
                <a:solidFill>
                  <a:schemeClr val="tx1"/>
                </a:solidFill>
              </a:rPr>
              <a:t>D V 10 8 4</a:t>
            </a:r>
            <a:endParaRPr lang="fr-FR" sz="2400" dirty="0">
              <a:solidFill>
                <a:schemeClr val="tx1"/>
              </a:solidFill>
            </a:endParaRPr>
          </a:p>
        </p:txBody>
      </p:sp>
      <p:sp>
        <p:nvSpPr>
          <p:cNvPr id="8" name="Rectangle à coins arrondis 7"/>
          <p:cNvSpPr/>
          <p:nvPr/>
        </p:nvSpPr>
        <p:spPr>
          <a:xfrm>
            <a:off x="1836027" y="2581737"/>
            <a:ext cx="1876607" cy="138066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R 7 5</a:t>
            </a:r>
          </a:p>
          <a:p>
            <a:r>
              <a:rPr lang="fr-FR" sz="2400" dirty="0" smtClean="0">
                <a:solidFill>
                  <a:srgbClr val="FF0000"/>
                </a:solidFill>
              </a:rPr>
              <a:t>♥ </a:t>
            </a:r>
            <a:r>
              <a:rPr lang="fr-FR" sz="2400" b="1" dirty="0" smtClean="0">
                <a:solidFill>
                  <a:schemeClr val="tx1"/>
                </a:solidFill>
              </a:rPr>
              <a:t>R D 6 2</a:t>
            </a:r>
          </a:p>
          <a:p>
            <a:r>
              <a:rPr lang="fr-FR" sz="2400" dirty="0" smtClean="0">
                <a:solidFill>
                  <a:srgbClr val="FFC000"/>
                </a:solidFill>
              </a:rPr>
              <a:t>♦ </a:t>
            </a:r>
            <a:r>
              <a:rPr lang="fr-FR" sz="2400" b="1" dirty="0" smtClean="0">
                <a:solidFill>
                  <a:schemeClr val="tx1"/>
                </a:solidFill>
              </a:rPr>
              <a:t>V 10 7</a:t>
            </a:r>
          </a:p>
          <a:p>
            <a:r>
              <a:rPr lang="fr-FR" sz="2400" dirty="0" smtClean="0">
                <a:solidFill>
                  <a:srgbClr val="00B050"/>
                </a:solidFill>
              </a:rPr>
              <a:t>♣ </a:t>
            </a:r>
            <a:r>
              <a:rPr lang="fr-FR" sz="2400" b="1" dirty="0" smtClean="0">
                <a:solidFill>
                  <a:schemeClr val="tx1"/>
                </a:solidFill>
              </a:rPr>
              <a:t>A 6 3</a:t>
            </a:r>
            <a:endParaRPr lang="fr-FR" sz="2400" dirty="0">
              <a:solidFill>
                <a:schemeClr val="tx1"/>
              </a:solidFill>
            </a:endParaRPr>
          </a:p>
        </p:txBody>
      </p:sp>
      <p:sp>
        <p:nvSpPr>
          <p:cNvPr id="9" name="Rectangle à coins arrondis 8"/>
          <p:cNvSpPr/>
          <p:nvPr/>
        </p:nvSpPr>
        <p:spPr>
          <a:xfrm>
            <a:off x="1823890" y="5337632"/>
            <a:ext cx="1876607" cy="138066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A 6 4 3</a:t>
            </a:r>
          </a:p>
          <a:p>
            <a:r>
              <a:rPr lang="fr-FR" sz="2400" dirty="0" smtClean="0">
                <a:solidFill>
                  <a:srgbClr val="FF0000"/>
                </a:solidFill>
              </a:rPr>
              <a:t>♥ </a:t>
            </a:r>
            <a:r>
              <a:rPr lang="fr-FR" sz="2400" b="1" dirty="0" smtClean="0">
                <a:solidFill>
                  <a:schemeClr val="tx1"/>
                </a:solidFill>
              </a:rPr>
              <a:t>V 10 9</a:t>
            </a:r>
          </a:p>
          <a:p>
            <a:r>
              <a:rPr lang="fr-FR" sz="2400" dirty="0" smtClean="0">
                <a:solidFill>
                  <a:srgbClr val="FFC000"/>
                </a:solidFill>
              </a:rPr>
              <a:t>♦ </a:t>
            </a:r>
            <a:r>
              <a:rPr lang="fr-FR" sz="2400" b="1" dirty="0" smtClean="0">
                <a:solidFill>
                  <a:schemeClr val="tx1"/>
                </a:solidFill>
              </a:rPr>
              <a:t>R D 2</a:t>
            </a:r>
          </a:p>
          <a:p>
            <a:r>
              <a:rPr lang="fr-FR" sz="2400" dirty="0" smtClean="0">
                <a:solidFill>
                  <a:srgbClr val="00B050"/>
                </a:solidFill>
              </a:rPr>
              <a:t>♣ </a:t>
            </a:r>
            <a:r>
              <a:rPr lang="fr-FR" sz="2400" b="1" dirty="0" smtClean="0">
                <a:solidFill>
                  <a:schemeClr val="tx1"/>
                </a:solidFill>
              </a:rPr>
              <a:t>R 7 5</a:t>
            </a:r>
            <a:endParaRPr lang="fr-FR" sz="2400" dirty="0">
              <a:solidFill>
                <a:schemeClr val="tx1"/>
              </a:solidFill>
            </a:endParaRPr>
          </a:p>
        </p:txBody>
      </p:sp>
      <p:sp>
        <p:nvSpPr>
          <p:cNvPr id="6" name="Rectangle à coins arrondis 5"/>
          <p:cNvSpPr/>
          <p:nvPr/>
        </p:nvSpPr>
        <p:spPr>
          <a:xfrm>
            <a:off x="2208063" y="4088055"/>
            <a:ext cx="1108260" cy="1143615"/>
          </a:xfrm>
          <a:prstGeom prst="roundRect">
            <a:avLst/>
          </a:prstGeom>
          <a:ln w="3810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17" name="Rectangle à coins arrondis 16"/>
          <p:cNvSpPr/>
          <p:nvPr/>
        </p:nvSpPr>
        <p:spPr>
          <a:xfrm>
            <a:off x="4221480" y="5763487"/>
            <a:ext cx="7543800" cy="867971"/>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tx1"/>
                </a:solidFill>
              </a:rPr>
              <a:t>C’est le facteur temps qui a arbitré</a:t>
            </a:r>
          </a:p>
          <a:p>
            <a:pPr algn="ctr"/>
            <a:r>
              <a:rPr lang="fr-FR" sz="2400" b="1" dirty="0">
                <a:solidFill>
                  <a:schemeClr val="tx1"/>
                </a:solidFill>
              </a:rPr>
              <a:t>La défense a gagné « la course à l’affranchissement »</a:t>
            </a:r>
            <a:endParaRPr lang="fr-FR" sz="2400" dirty="0">
              <a:solidFill>
                <a:schemeClr val="tx1"/>
              </a:solidFill>
            </a:endParaRPr>
          </a:p>
        </p:txBody>
      </p:sp>
      <p:sp>
        <p:nvSpPr>
          <p:cNvPr id="21" name="Rectangle à coins arrondis 20"/>
          <p:cNvSpPr/>
          <p:nvPr/>
        </p:nvSpPr>
        <p:spPr>
          <a:xfrm>
            <a:off x="5725324" y="2626510"/>
            <a:ext cx="5668530" cy="3124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Compte des gagnantes du déclarant</a:t>
            </a:r>
          </a:p>
        </p:txBody>
      </p:sp>
      <p:sp>
        <p:nvSpPr>
          <p:cNvPr id="22" name="Rectangle à coins arrondis 21"/>
          <p:cNvSpPr/>
          <p:nvPr/>
        </p:nvSpPr>
        <p:spPr>
          <a:xfrm>
            <a:off x="7981948" y="2969409"/>
            <a:ext cx="655320" cy="3479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à ♠</a:t>
            </a:r>
            <a:endParaRPr lang="fr-FR" dirty="0">
              <a:solidFill>
                <a:schemeClr val="tx1"/>
              </a:solidFill>
            </a:endParaRPr>
          </a:p>
        </p:txBody>
      </p:sp>
      <p:sp>
        <p:nvSpPr>
          <p:cNvPr id="23" name="Rectangle à coins arrondis 22"/>
          <p:cNvSpPr/>
          <p:nvPr/>
        </p:nvSpPr>
        <p:spPr>
          <a:xfrm>
            <a:off x="8668366" y="2971539"/>
            <a:ext cx="655320" cy="3479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à </a:t>
            </a:r>
            <a:r>
              <a:rPr lang="fr-FR" dirty="0" smtClean="0">
                <a:solidFill>
                  <a:srgbClr val="FF0000"/>
                </a:solidFill>
              </a:rPr>
              <a:t>♥</a:t>
            </a:r>
            <a:endParaRPr lang="fr-FR" dirty="0"/>
          </a:p>
        </p:txBody>
      </p:sp>
      <p:sp>
        <p:nvSpPr>
          <p:cNvPr id="24" name="Rectangle à coins arrondis 23"/>
          <p:cNvSpPr/>
          <p:nvPr/>
        </p:nvSpPr>
        <p:spPr>
          <a:xfrm>
            <a:off x="9360241" y="2970116"/>
            <a:ext cx="655320" cy="3479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à </a:t>
            </a:r>
            <a:r>
              <a:rPr lang="fr-FR" dirty="0" smtClean="0">
                <a:solidFill>
                  <a:srgbClr val="FFC000"/>
                </a:solidFill>
              </a:rPr>
              <a:t>♦</a:t>
            </a:r>
            <a:endParaRPr lang="fr-FR" dirty="0"/>
          </a:p>
        </p:txBody>
      </p:sp>
      <p:sp>
        <p:nvSpPr>
          <p:cNvPr id="25" name="Rectangle à coins arrondis 24"/>
          <p:cNvSpPr/>
          <p:nvPr/>
        </p:nvSpPr>
        <p:spPr>
          <a:xfrm>
            <a:off x="10052116" y="2978818"/>
            <a:ext cx="655320" cy="3479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à </a:t>
            </a:r>
            <a:r>
              <a:rPr lang="fr-FR" dirty="0" smtClean="0">
                <a:solidFill>
                  <a:srgbClr val="00B050"/>
                </a:solidFill>
              </a:rPr>
              <a:t>♣</a:t>
            </a:r>
            <a:endParaRPr lang="fr-FR" dirty="0"/>
          </a:p>
        </p:txBody>
      </p:sp>
      <p:sp>
        <p:nvSpPr>
          <p:cNvPr id="26" name="Rectangle à coins arrondis 25"/>
          <p:cNvSpPr/>
          <p:nvPr/>
        </p:nvSpPr>
        <p:spPr>
          <a:xfrm>
            <a:off x="10738534" y="2966215"/>
            <a:ext cx="655320" cy="3479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total</a:t>
            </a:r>
            <a:endParaRPr lang="fr-FR" dirty="0"/>
          </a:p>
        </p:txBody>
      </p:sp>
      <p:sp>
        <p:nvSpPr>
          <p:cNvPr id="27" name="Rectangle à coins arrondis 26"/>
          <p:cNvSpPr/>
          <p:nvPr/>
        </p:nvSpPr>
        <p:spPr>
          <a:xfrm>
            <a:off x="5725324" y="3724134"/>
            <a:ext cx="2225526" cy="3479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Levées affranchies</a:t>
            </a:r>
            <a:endParaRPr lang="fr-FR" dirty="0">
              <a:solidFill>
                <a:schemeClr val="tx1"/>
              </a:solidFill>
            </a:endParaRPr>
          </a:p>
        </p:txBody>
      </p:sp>
      <p:sp>
        <p:nvSpPr>
          <p:cNvPr id="29" name="Rectangle à coins arrondis 28"/>
          <p:cNvSpPr/>
          <p:nvPr/>
        </p:nvSpPr>
        <p:spPr>
          <a:xfrm>
            <a:off x="5725324" y="3344255"/>
            <a:ext cx="2225526" cy="3479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Levées sûres</a:t>
            </a:r>
            <a:endParaRPr lang="fr-FR" dirty="0">
              <a:solidFill>
                <a:schemeClr val="tx1"/>
              </a:solidFill>
            </a:endParaRPr>
          </a:p>
        </p:txBody>
      </p:sp>
      <p:sp>
        <p:nvSpPr>
          <p:cNvPr id="30" name="Rectangle à coins arrondis 29"/>
          <p:cNvSpPr/>
          <p:nvPr/>
        </p:nvSpPr>
        <p:spPr>
          <a:xfrm>
            <a:off x="7995709" y="3352169"/>
            <a:ext cx="655320" cy="3479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2</a:t>
            </a:r>
          </a:p>
        </p:txBody>
      </p:sp>
      <p:sp>
        <p:nvSpPr>
          <p:cNvPr id="31" name="Rectangle à coins arrondis 30"/>
          <p:cNvSpPr/>
          <p:nvPr/>
        </p:nvSpPr>
        <p:spPr>
          <a:xfrm>
            <a:off x="8682182" y="3344255"/>
            <a:ext cx="655320" cy="3479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solidFill>
                  <a:schemeClr val="tx1"/>
                </a:solidFill>
              </a:rPr>
              <a:t>0</a:t>
            </a:r>
            <a:endParaRPr lang="fr-FR" b="1" dirty="0">
              <a:solidFill>
                <a:schemeClr val="tx1"/>
              </a:solidFill>
            </a:endParaRPr>
          </a:p>
        </p:txBody>
      </p:sp>
      <p:sp>
        <p:nvSpPr>
          <p:cNvPr id="32" name="Rectangle à coins arrondis 31"/>
          <p:cNvSpPr/>
          <p:nvPr/>
        </p:nvSpPr>
        <p:spPr>
          <a:xfrm>
            <a:off x="9360241" y="3344255"/>
            <a:ext cx="655320" cy="3479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solidFill>
                  <a:schemeClr val="tx1"/>
                </a:solidFill>
              </a:rPr>
              <a:t>0</a:t>
            </a:r>
            <a:endParaRPr lang="fr-FR" b="1" dirty="0">
              <a:solidFill>
                <a:schemeClr val="tx1"/>
              </a:solidFill>
            </a:endParaRPr>
          </a:p>
        </p:txBody>
      </p:sp>
      <p:sp>
        <p:nvSpPr>
          <p:cNvPr id="33" name="Rectangle à coins arrondis 32"/>
          <p:cNvSpPr/>
          <p:nvPr/>
        </p:nvSpPr>
        <p:spPr>
          <a:xfrm>
            <a:off x="10052116" y="3359483"/>
            <a:ext cx="655320" cy="3479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solidFill>
                  <a:schemeClr val="tx1"/>
                </a:solidFill>
              </a:rPr>
              <a:t>2</a:t>
            </a:r>
            <a:endParaRPr lang="fr-FR" b="1" dirty="0">
              <a:solidFill>
                <a:schemeClr val="tx1"/>
              </a:solidFill>
            </a:endParaRPr>
          </a:p>
        </p:txBody>
      </p:sp>
      <p:sp>
        <p:nvSpPr>
          <p:cNvPr id="34" name="Rectangle à coins arrondis 33"/>
          <p:cNvSpPr/>
          <p:nvPr/>
        </p:nvSpPr>
        <p:spPr>
          <a:xfrm>
            <a:off x="10748573" y="3359483"/>
            <a:ext cx="655320" cy="3479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solidFill>
                  <a:schemeClr val="tx1"/>
                </a:solidFill>
              </a:rPr>
              <a:t>4</a:t>
            </a:r>
            <a:endParaRPr lang="fr-FR" b="1" dirty="0">
              <a:solidFill>
                <a:schemeClr val="tx1"/>
              </a:solidFill>
            </a:endParaRPr>
          </a:p>
        </p:txBody>
      </p:sp>
      <p:sp>
        <p:nvSpPr>
          <p:cNvPr id="35" name="Rectangle à coins arrondis 34"/>
          <p:cNvSpPr/>
          <p:nvPr/>
        </p:nvSpPr>
        <p:spPr>
          <a:xfrm>
            <a:off x="8013046" y="3718563"/>
            <a:ext cx="655320" cy="3479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solidFill>
                  <a:schemeClr val="tx1"/>
                </a:solidFill>
              </a:rPr>
              <a:t>0</a:t>
            </a:r>
            <a:endParaRPr lang="fr-FR" b="1" dirty="0">
              <a:solidFill>
                <a:schemeClr val="tx1"/>
              </a:solidFill>
            </a:endParaRPr>
          </a:p>
        </p:txBody>
      </p:sp>
      <p:sp>
        <p:nvSpPr>
          <p:cNvPr id="36" name="Rectangle à coins arrondis 35"/>
          <p:cNvSpPr/>
          <p:nvPr/>
        </p:nvSpPr>
        <p:spPr>
          <a:xfrm>
            <a:off x="8704921" y="3723728"/>
            <a:ext cx="655320" cy="3479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solidFill>
                  <a:schemeClr val="tx1"/>
                </a:solidFill>
              </a:rPr>
              <a:t>3</a:t>
            </a:r>
            <a:endParaRPr lang="fr-FR" b="1" dirty="0">
              <a:solidFill>
                <a:schemeClr val="tx1"/>
              </a:solidFill>
            </a:endParaRPr>
          </a:p>
        </p:txBody>
      </p:sp>
      <p:sp>
        <p:nvSpPr>
          <p:cNvPr id="37" name="Rectangle à coins arrondis 36"/>
          <p:cNvSpPr/>
          <p:nvPr/>
        </p:nvSpPr>
        <p:spPr>
          <a:xfrm>
            <a:off x="9386996" y="3729979"/>
            <a:ext cx="655320" cy="3479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solidFill>
                  <a:schemeClr val="tx1"/>
                </a:solidFill>
              </a:rPr>
              <a:t>2</a:t>
            </a:r>
            <a:endParaRPr lang="fr-FR" b="1" dirty="0">
              <a:solidFill>
                <a:schemeClr val="tx1"/>
              </a:solidFill>
            </a:endParaRPr>
          </a:p>
        </p:txBody>
      </p:sp>
      <p:sp>
        <p:nvSpPr>
          <p:cNvPr id="38" name="Rectangle à coins arrondis 37"/>
          <p:cNvSpPr/>
          <p:nvPr/>
        </p:nvSpPr>
        <p:spPr>
          <a:xfrm>
            <a:off x="10074528" y="3723728"/>
            <a:ext cx="655320" cy="3479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0</a:t>
            </a:r>
          </a:p>
        </p:txBody>
      </p:sp>
      <p:sp>
        <p:nvSpPr>
          <p:cNvPr id="39" name="Rectangle à coins arrondis 38"/>
          <p:cNvSpPr/>
          <p:nvPr/>
        </p:nvSpPr>
        <p:spPr>
          <a:xfrm>
            <a:off x="10760946" y="3730431"/>
            <a:ext cx="655320" cy="3479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solidFill>
                  <a:schemeClr val="tx1"/>
                </a:solidFill>
              </a:rPr>
              <a:t>5</a:t>
            </a:r>
            <a:endParaRPr lang="fr-FR" b="1" dirty="0">
              <a:solidFill>
                <a:schemeClr val="tx1"/>
              </a:solidFill>
            </a:endParaRPr>
          </a:p>
        </p:txBody>
      </p:sp>
      <p:sp>
        <p:nvSpPr>
          <p:cNvPr id="59" name="Rectangle à coins arrondis 58"/>
          <p:cNvSpPr/>
          <p:nvPr/>
        </p:nvSpPr>
        <p:spPr>
          <a:xfrm>
            <a:off x="5747736" y="4159755"/>
            <a:ext cx="5668530" cy="3124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Compte des gagnantes </a:t>
            </a:r>
            <a:r>
              <a:rPr lang="fr-FR" dirty="0" smtClean="0"/>
              <a:t>de la défense</a:t>
            </a:r>
            <a:endParaRPr lang="fr-FR" dirty="0"/>
          </a:p>
        </p:txBody>
      </p:sp>
      <p:sp>
        <p:nvSpPr>
          <p:cNvPr id="60" name="Rectangle à coins arrondis 59"/>
          <p:cNvSpPr/>
          <p:nvPr/>
        </p:nvSpPr>
        <p:spPr>
          <a:xfrm>
            <a:off x="8004360" y="4502654"/>
            <a:ext cx="655320" cy="3479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à ♠</a:t>
            </a:r>
            <a:endParaRPr lang="fr-FR" dirty="0">
              <a:solidFill>
                <a:schemeClr val="tx1"/>
              </a:solidFill>
            </a:endParaRPr>
          </a:p>
        </p:txBody>
      </p:sp>
      <p:sp>
        <p:nvSpPr>
          <p:cNvPr id="61" name="Rectangle à coins arrondis 60"/>
          <p:cNvSpPr/>
          <p:nvPr/>
        </p:nvSpPr>
        <p:spPr>
          <a:xfrm>
            <a:off x="8690778" y="4504784"/>
            <a:ext cx="655320" cy="3479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à </a:t>
            </a:r>
            <a:r>
              <a:rPr lang="fr-FR" dirty="0" smtClean="0">
                <a:solidFill>
                  <a:srgbClr val="FF0000"/>
                </a:solidFill>
              </a:rPr>
              <a:t>♥</a:t>
            </a:r>
            <a:endParaRPr lang="fr-FR" dirty="0"/>
          </a:p>
        </p:txBody>
      </p:sp>
      <p:sp>
        <p:nvSpPr>
          <p:cNvPr id="62" name="Rectangle à coins arrondis 61"/>
          <p:cNvSpPr/>
          <p:nvPr/>
        </p:nvSpPr>
        <p:spPr>
          <a:xfrm>
            <a:off x="9382653" y="4503361"/>
            <a:ext cx="655320" cy="3479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à </a:t>
            </a:r>
            <a:r>
              <a:rPr lang="fr-FR" dirty="0" smtClean="0">
                <a:solidFill>
                  <a:srgbClr val="FFC000"/>
                </a:solidFill>
              </a:rPr>
              <a:t>♦</a:t>
            </a:r>
            <a:endParaRPr lang="fr-FR" dirty="0"/>
          </a:p>
        </p:txBody>
      </p:sp>
      <p:sp>
        <p:nvSpPr>
          <p:cNvPr id="63" name="Rectangle à coins arrondis 62"/>
          <p:cNvSpPr/>
          <p:nvPr/>
        </p:nvSpPr>
        <p:spPr>
          <a:xfrm>
            <a:off x="10074528" y="4512063"/>
            <a:ext cx="655320" cy="3479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à </a:t>
            </a:r>
            <a:r>
              <a:rPr lang="fr-FR" dirty="0" smtClean="0">
                <a:solidFill>
                  <a:srgbClr val="00B050"/>
                </a:solidFill>
              </a:rPr>
              <a:t>♣</a:t>
            </a:r>
            <a:endParaRPr lang="fr-FR" dirty="0"/>
          </a:p>
        </p:txBody>
      </p:sp>
      <p:sp>
        <p:nvSpPr>
          <p:cNvPr id="64" name="Rectangle à coins arrondis 63"/>
          <p:cNvSpPr/>
          <p:nvPr/>
        </p:nvSpPr>
        <p:spPr>
          <a:xfrm>
            <a:off x="10760946" y="4499460"/>
            <a:ext cx="655320" cy="3479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total</a:t>
            </a:r>
            <a:endParaRPr lang="fr-FR" dirty="0"/>
          </a:p>
        </p:txBody>
      </p:sp>
      <p:sp>
        <p:nvSpPr>
          <p:cNvPr id="65" name="Rectangle à coins arrondis 64"/>
          <p:cNvSpPr/>
          <p:nvPr/>
        </p:nvSpPr>
        <p:spPr>
          <a:xfrm>
            <a:off x="5747736" y="5257379"/>
            <a:ext cx="2225526" cy="3479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Levées affranchies</a:t>
            </a:r>
            <a:endParaRPr lang="fr-FR" dirty="0">
              <a:solidFill>
                <a:schemeClr val="tx1"/>
              </a:solidFill>
            </a:endParaRPr>
          </a:p>
        </p:txBody>
      </p:sp>
      <p:sp>
        <p:nvSpPr>
          <p:cNvPr id="66" name="Rectangle à coins arrondis 65"/>
          <p:cNvSpPr/>
          <p:nvPr/>
        </p:nvSpPr>
        <p:spPr>
          <a:xfrm>
            <a:off x="5747736" y="4877500"/>
            <a:ext cx="2225526" cy="3479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Levées sûres</a:t>
            </a:r>
            <a:endParaRPr lang="fr-FR" dirty="0">
              <a:solidFill>
                <a:schemeClr val="tx1"/>
              </a:solidFill>
            </a:endParaRPr>
          </a:p>
        </p:txBody>
      </p:sp>
      <p:sp>
        <p:nvSpPr>
          <p:cNvPr id="67" name="Rectangle à coins arrondis 66"/>
          <p:cNvSpPr/>
          <p:nvPr/>
        </p:nvSpPr>
        <p:spPr>
          <a:xfrm>
            <a:off x="8018121" y="4885414"/>
            <a:ext cx="655320" cy="3479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solidFill>
                  <a:schemeClr val="tx1"/>
                </a:solidFill>
              </a:rPr>
              <a:t>0</a:t>
            </a:r>
            <a:endParaRPr lang="fr-FR" b="1" dirty="0">
              <a:solidFill>
                <a:schemeClr val="tx1"/>
              </a:solidFill>
            </a:endParaRPr>
          </a:p>
        </p:txBody>
      </p:sp>
      <p:sp>
        <p:nvSpPr>
          <p:cNvPr id="68" name="Rectangle à coins arrondis 67"/>
          <p:cNvSpPr/>
          <p:nvPr/>
        </p:nvSpPr>
        <p:spPr>
          <a:xfrm>
            <a:off x="8704594" y="4877500"/>
            <a:ext cx="655320" cy="3479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solidFill>
                  <a:schemeClr val="tx1"/>
                </a:solidFill>
              </a:rPr>
              <a:t>1</a:t>
            </a:r>
            <a:endParaRPr lang="fr-FR" b="1" dirty="0">
              <a:solidFill>
                <a:schemeClr val="tx1"/>
              </a:solidFill>
            </a:endParaRPr>
          </a:p>
        </p:txBody>
      </p:sp>
      <p:sp>
        <p:nvSpPr>
          <p:cNvPr id="69" name="Rectangle à coins arrondis 68"/>
          <p:cNvSpPr/>
          <p:nvPr/>
        </p:nvSpPr>
        <p:spPr>
          <a:xfrm>
            <a:off x="9382653" y="4877500"/>
            <a:ext cx="655320" cy="3479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solidFill>
                  <a:schemeClr val="tx1"/>
                </a:solidFill>
              </a:rPr>
              <a:t>1</a:t>
            </a:r>
            <a:endParaRPr lang="fr-FR" b="1" dirty="0">
              <a:solidFill>
                <a:schemeClr val="tx1"/>
              </a:solidFill>
            </a:endParaRPr>
          </a:p>
        </p:txBody>
      </p:sp>
      <p:sp>
        <p:nvSpPr>
          <p:cNvPr id="70" name="Rectangle à coins arrondis 69"/>
          <p:cNvSpPr/>
          <p:nvPr/>
        </p:nvSpPr>
        <p:spPr>
          <a:xfrm>
            <a:off x="10074528" y="4892728"/>
            <a:ext cx="655320" cy="3479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solidFill>
                  <a:schemeClr val="tx1"/>
                </a:solidFill>
              </a:rPr>
              <a:t>0</a:t>
            </a:r>
            <a:endParaRPr lang="fr-FR" b="1" dirty="0">
              <a:solidFill>
                <a:schemeClr val="tx1"/>
              </a:solidFill>
            </a:endParaRPr>
          </a:p>
        </p:txBody>
      </p:sp>
      <p:sp>
        <p:nvSpPr>
          <p:cNvPr id="71" name="Rectangle à coins arrondis 70"/>
          <p:cNvSpPr/>
          <p:nvPr/>
        </p:nvSpPr>
        <p:spPr>
          <a:xfrm>
            <a:off x="10770985" y="4892728"/>
            <a:ext cx="655320" cy="3479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solidFill>
                  <a:schemeClr val="tx1"/>
                </a:solidFill>
              </a:rPr>
              <a:t>2</a:t>
            </a:r>
            <a:endParaRPr lang="fr-FR" b="1" dirty="0">
              <a:solidFill>
                <a:schemeClr val="tx1"/>
              </a:solidFill>
            </a:endParaRPr>
          </a:p>
        </p:txBody>
      </p:sp>
      <p:sp>
        <p:nvSpPr>
          <p:cNvPr id="72" name="Rectangle à coins arrondis 71"/>
          <p:cNvSpPr/>
          <p:nvPr/>
        </p:nvSpPr>
        <p:spPr>
          <a:xfrm>
            <a:off x="8035458" y="5251808"/>
            <a:ext cx="655320" cy="3479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solidFill>
                  <a:schemeClr val="tx1"/>
                </a:solidFill>
              </a:rPr>
              <a:t>3</a:t>
            </a:r>
            <a:endParaRPr lang="fr-FR" b="1" dirty="0">
              <a:solidFill>
                <a:schemeClr val="tx1"/>
              </a:solidFill>
            </a:endParaRPr>
          </a:p>
        </p:txBody>
      </p:sp>
      <p:sp>
        <p:nvSpPr>
          <p:cNvPr id="73" name="Rectangle à coins arrondis 72"/>
          <p:cNvSpPr/>
          <p:nvPr/>
        </p:nvSpPr>
        <p:spPr>
          <a:xfrm>
            <a:off x="8727333" y="5256973"/>
            <a:ext cx="655320" cy="3479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solidFill>
                  <a:schemeClr val="tx1"/>
                </a:solidFill>
              </a:rPr>
              <a:t>0</a:t>
            </a:r>
            <a:endParaRPr lang="fr-FR" b="1" dirty="0">
              <a:solidFill>
                <a:schemeClr val="tx1"/>
              </a:solidFill>
            </a:endParaRPr>
          </a:p>
        </p:txBody>
      </p:sp>
      <p:sp>
        <p:nvSpPr>
          <p:cNvPr id="74" name="Rectangle à coins arrondis 73"/>
          <p:cNvSpPr/>
          <p:nvPr/>
        </p:nvSpPr>
        <p:spPr>
          <a:xfrm>
            <a:off x="9409408" y="5263224"/>
            <a:ext cx="655320" cy="3479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solidFill>
                  <a:schemeClr val="tx1"/>
                </a:solidFill>
              </a:rPr>
              <a:t>0</a:t>
            </a:r>
            <a:endParaRPr lang="fr-FR" b="1" dirty="0">
              <a:solidFill>
                <a:schemeClr val="tx1"/>
              </a:solidFill>
            </a:endParaRPr>
          </a:p>
        </p:txBody>
      </p:sp>
      <p:sp>
        <p:nvSpPr>
          <p:cNvPr id="75" name="Rectangle à coins arrondis 74"/>
          <p:cNvSpPr/>
          <p:nvPr/>
        </p:nvSpPr>
        <p:spPr>
          <a:xfrm>
            <a:off x="10091483" y="5273393"/>
            <a:ext cx="655320" cy="3479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a:solidFill>
                  <a:schemeClr val="tx1"/>
                </a:solidFill>
              </a:rPr>
              <a:t>0</a:t>
            </a:r>
          </a:p>
        </p:txBody>
      </p:sp>
      <p:sp>
        <p:nvSpPr>
          <p:cNvPr id="76" name="Rectangle à coins arrondis 75"/>
          <p:cNvSpPr/>
          <p:nvPr/>
        </p:nvSpPr>
        <p:spPr>
          <a:xfrm>
            <a:off x="10783358" y="5263676"/>
            <a:ext cx="655320" cy="34790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solidFill>
                  <a:schemeClr val="tx1"/>
                </a:solidFill>
              </a:rPr>
              <a:t>3</a:t>
            </a:r>
            <a:endParaRPr lang="fr-FR" b="1" dirty="0">
              <a:solidFill>
                <a:schemeClr val="tx1"/>
              </a:solidFill>
            </a:endParaRPr>
          </a:p>
        </p:txBody>
      </p:sp>
      <p:sp>
        <p:nvSpPr>
          <p:cNvPr id="77" name="Rectangle à coins arrondis 76"/>
          <p:cNvSpPr/>
          <p:nvPr/>
        </p:nvSpPr>
        <p:spPr>
          <a:xfrm>
            <a:off x="11438678" y="3344255"/>
            <a:ext cx="432046" cy="72221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9</a:t>
            </a:r>
            <a:endParaRPr lang="fr-FR" sz="2400" b="1" dirty="0">
              <a:solidFill>
                <a:schemeClr val="tx1"/>
              </a:solidFill>
            </a:endParaRPr>
          </a:p>
        </p:txBody>
      </p:sp>
      <p:sp>
        <p:nvSpPr>
          <p:cNvPr id="79" name="Rectangle à coins arrondis 78"/>
          <p:cNvSpPr/>
          <p:nvPr/>
        </p:nvSpPr>
        <p:spPr>
          <a:xfrm>
            <a:off x="11469776" y="4864299"/>
            <a:ext cx="432046" cy="72221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smtClean="0">
                <a:solidFill>
                  <a:schemeClr val="tx1"/>
                </a:solidFill>
              </a:rPr>
              <a:t>5</a:t>
            </a:r>
            <a:endParaRPr lang="fr-FR" sz="2400" b="1" dirty="0">
              <a:solidFill>
                <a:schemeClr val="tx1"/>
              </a:solidFill>
            </a:endParaRPr>
          </a:p>
        </p:txBody>
      </p:sp>
    </p:spTree>
    <p:extLst>
      <p:ext uri="{BB962C8B-B14F-4D97-AF65-F5344CB8AC3E}">
        <p14:creationId xmlns:p14="http://schemas.microsoft.com/office/powerpoint/2010/main" val="127004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p:cTn id="21" dur="500" fill="hold"/>
                                        <p:tgtEl>
                                          <p:spTgt spid="18"/>
                                        </p:tgtEl>
                                        <p:attrNameLst>
                                          <p:attrName>ppt_w</p:attrName>
                                        </p:attrNameLst>
                                      </p:cBhvr>
                                      <p:tavLst>
                                        <p:tav tm="0">
                                          <p:val>
                                            <p:fltVal val="0"/>
                                          </p:val>
                                        </p:tav>
                                        <p:tav tm="100000">
                                          <p:val>
                                            <p:strVal val="#ppt_w"/>
                                          </p:val>
                                        </p:tav>
                                      </p:tavLst>
                                    </p:anim>
                                    <p:anim calcmode="lin" valueType="num">
                                      <p:cBhvr>
                                        <p:cTn id="22" dur="500" fill="hold"/>
                                        <p:tgtEl>
                                          <p:spTgt spid="18"/>
                                        </p:tgtEl>
                                        <p:attrNameLst>
                                          <p:attrName>ppt_h</p:attrName>
                                        </p:attrNameLst>
                                      </p:cBhvr>
                                      <p:tavLst>
                                        <p:tav tm="0">
                                          <p:val>
                                            <p:fltVal val="0"/>
                                          </p:val>
                                        </p:tav>
                                        <p:tav tm="100000">
                                          <p:val>
                                            <p:strVal val="#ppt_h"/>
                                          </p:val>
                                        </p:tav>
                                      </p:tavLst>
                                    </p:anim>
                                    <p:animEffect transition="in" filter="fade">
                                      <p:cBhvr>
                                        <p:cTn id="23" dur="500"/>
                                        <p:tgtEl>
                                          <p:spTgt spid="18"/>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fltVal val="0"/>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animEffect transition="in" filter="fade">
                                      <p:cBhvr>
                                        <p:cTn id="28" dur="5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Effect transition="in" filter="fade">
                                      <p:cBhvr>
                                        <p:cTn id="35" dur="500"/>
                                        <p:tgtEl>
                                          <p:spTgt spid="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p:cTn id="38" dur="500" fill="hold"/>
                                        <p:tgtEl>
                                          <p:spTgt spid="7"/>
                                        </p:tgtEl>
                                        <p:attrNameLst>
                                          <p:attrName>ppt_w</p:attrName>
                                        </p:attrNameLst>
                                      </p:cBhvr>
                                      <p:tavLst>
                                        <p:tav tm="0">
                                          <p:val>
                                            <p:fltVal val="0"/>
                                          </p:val>
                                        </p:tav>
                                        <p:tav tm="100000">
                                          <p:val>
                                            <p:strVal val="#ppt_w"/>
                                          </p:val>
                                        </p:tav>
                                      </p:tavLst>
                                    </p:anim>
                                    <p:anim calcmode="lin" valueType="num">
                                      <p:cBhvr>
                                        <p:cTn id="39" dur="500" fill="hold"/>
                                        <p:tgtEl>
                                          <p:spTgt spid="7"/>
                                        </p:tgtEl>
                                        <p:attrNameLst>
                                          <p:attrName>ppt_h</p:attrName>
                                        </p:attrNameLst>
                                      </p:cBhvr>
                                      <p:tavLst>
                                        <p:tav tm="0">
                                          <p:val>
                                            <p:fltVal val="0"/>
                                          </p:val>
                                        </p:tav>
                                        <p:tav tm="100000">
                                          <p:val>
                                            <p:strVal val="#ppt_h"/>
                                          </p:val>
                                        </p:tav>
                                      </p:tavLst>
                                    </p:anim>
                                    <p:animEffect transition="in" filter="fade">
                                      <p:cBhvr>
                                        <p:cTn id="40" dur="500"/>
                                        <p:tgtEl>
                                          <p:spTgt spid="7"/>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p:cTn id="43" dur="500" fill="hold"/>
                                        <p:tgtEl>
                                          <p:spTgt spid="9"/>
                                        </p:tgtEl>
                                        <p:attrNameLst>
                                          <p:attrName>ppt_w</p:attrName>
                                        </p:attrNameLst>
                                      </p:cBhvr>
                                      <p:tavLst>
                                        <p:tav tm="0">
                                          <p:val>
                                            <p:fltVal val="0"/>
                                          </p:val>
                                        </p:tav>
                                        <p:tav tm="100000">
                                          <p:val>
                                            <p:strVal val="#ppt_w"/>
                                          </p:val>
                                        </p:tav>
                                      </p:tavLst>
                                    </p:anim>
                                    <p:anim calcmode="lin" valueType="num">
                                      <p:cBhvr>
                                        <p:cTn id="44" dur="500" fill="hold"/>
                                        <p:tgtEl>
                                          <p:spTgt spid="9"/>
                                        </p:tgtEl>
                                        <p:attrNameLst>
                                          <p:attrName>ppt_h</p:attrName>
                                        </p:attrNameLst>
                                      </p:cBhvr>
                                      <p:tavLst>
                                        <p:tav tm="0">
                                          <p:val>
                                            <p:fltVal val="0"/>
                                          </p:val>
                                        </p:tav>
                                        <p:tav tm="100000">
                                          <p:val>
                                            <p:strVal val="#ppt_h"/>
                                          </p:val>
                                        </p:tav>
                                      </p:tavLst>
                                    </p:anim>
                                    <p:animEffect transition="in" filter="fade">
                                      <p:cBhvr>
                                        <p:cTn id="45" dur="500"/>
                                        <p:tgtEl>
                                          <p:spTgt spid="9"/>
                                        </p:tgtEl>
                                      </p:cBhvr>
                                    </p:animEffect>
                                  </p:childTnLst>
                                </p:cTn>
                              </p:par>
                            </p:childTnLst>
                          </p:cTn>
                        </p:par>
                      </p:childTnLst>
                    </p:cTn>
                  </p:par>
                  <p:par>
                    <p:cTn id="46" fill="hold">
                      <p:stCondLst>
                        <p:cond delay="indefinite"/>
                      </p:stCondLst>
                      <p:childTnLst>
                        <p:par>
                          <p:cTn id="47" fill="hold">
                            <p:stCondLst>
                              <p:cond delay="0"/>
                            </p:stCondLst>
                            <p:childTnLst>
                              <p:par>
                                <p:cTn id="48" presetID="53" presetClass="entr" presetSubtype="16" fill="hold" grpId="0" nodeType="clickEffect">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cBhvr>
                                        <p:cTn id="50" dur="500" fill="hold"/>
                                        <p:tgtEl>
                                          <p:spTgt spid="21"/>
                                        </p:tgtEl>
                                        <p:attrNameLst>
                                          <p:attrName>ppt_w</p:attrName>
                                        </p:attrNameLst>
                                      </p:cBhvr>
                                      <p:tavLst>
                                        <p:tav tm="0">
                                          <p:val>
                                            <p:fltVal val="0"/>
                                          </p:val>
                                        </p:tav>
                                        <p:tav tm="100000">
                                          <p:val>
                                            <p:strVal val="#ppt_w"/>
                                          </p:val>
                                        </p:tav>
                                      </p:tavLst>
                                    </p:anim>
                                    <p:anim calcmode="lin" valueType="num">
                                      <p:cBhvr>
                                        <p:cTn id="51" dur="500" fill="hold"/>
                                        <p:tgtEl>
                                          <p:spTgt spid="21"/>
                                        </p:tgtEl>
                                        <p:attrNameLst>
                                          <p:attrName>ppt_h</p:attrName>
                                        </p:attrNameLst>
                                      </p:cBhvr>
                                      <p:tavLst>
                                        <p:tav tm="0">
                                          <p:val>
                                            <p:fltVal val="0"/>
                                          </p:val>
                                        </p:tav>
                                        <p:tav tm="100000">
                                          <p:val>
                                            <p:strVal val="#ppt_h"/>
                                          </p:val>
                                        </p:tav>
                                      </p:tavLst>
                                    </p:anim>
                                    <p:animEffect transition="in" filter="fade">
                                      <p:cBhvr>
                                        <p:cTn id="52" dur="500"/>
                                        <p:tgtEl>
                                          <p:spTgt spid="21"/>
                                        </p:tgtEl>
                                      </p:cBhvr>
                                    </p:animEffect>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grpId="0" nodeType="click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p:cTn id="57" dur="500" fill="hold"/>
                                        <p:tgtEl>
                                          <p:spTgt spid="22"/>
                                        </p:tgtEl>
                                        <p:attrNameLst>
                                          <p:attrName>ppt_w</p:attrName>
                                        </p:attrNameLst>
                                      </p:cBhvr>
                                      <p:tavLst>
                                        <p:tav tm="0">
                                          <p:val>
                                            <p:fltVal val="0"/>
                                          </p:val>
                                        </p:tav>
                                        <p:tav tm="100000">
                                          <p:val>
                                            <p:strVal val="#ppt_w"/>
                                          </p:val>
                                        </p:tav>
                                      </p:tavLst>
                                    </p:anim>
                                    <p:anim calcmode="lin" valueType="num">
                                      <p:cBhvr>
                                        <p:cTn id="58" dur="500" fill="hold"/>
                                        <p:tgtEl>
                                          <p:spTgt spid="22"/>
                                        </p:tgtEl>
                                        <p:attrNameLst>
                                          <p:attrName>ppt_h</p:attrName>
                                        </p:attrNameLst>
                                      </p:cBhvr>
                                      <p:tavLst>
                                        <p:tav tm="0">
                                          <p:val>
                                            <p:fltVal val="0"/>
                                          </p:val>
                                        </p:tav>
                                        <p:tav tm="100000">
                                          <p:val>
                                            <p:strVal val="#ppt_h"/>
                                          </p:val>
                                        </p:tav>
                                      </p:tavLst>
                                    </p:anim>
                                    <p:animEffect transition="in" filter="fade">
                                      <p:cBhvr>
                                        <p:cTn id="59" dur="500"/>
                                        <p:tgtEl>
                                          <p:spTgt spid="22"/>
                                        </p:tgtEl>
                                      </p:cBhvr>
                                    </p:animEffect>
                                  </p:childTnLst>
                                </p:cTn>
                              </p:par>
                            </p:childTnLst>
                          </p:cTn>
                        </p:par>
                      </p:childTnLst>
                    </p:cTn>
                  </p:par>
                  <p:par>
                    <p:cTn id="60" fill="hold">
                      <p:stCondLst>
                        <p:cond delay="indefinite"/>
                      </p:stCondLst>
                      <p:childTnLst>
                        <p:par>
                          <p:cTn id="61" fill="hold">
                            <p:stCondLst>
                              <p:cond delay="0"/>
                            </p:stCondLst>
                            <p:childTnLst>
                              <p:par>
                                <p:cTn id="62" presetID="53" presetClass="entr" presetSubtype="16" fill="hold" grpId="0" nodeType="clickEffect">
                                  <p:stCondLst>
                                    <p:cond delay="0"/>
                                  </p:stCondLst>
                                  <p:childTnLst>
                                    <p:set>
                                      <p:cBhvr>
                                        <p:cTn id="63" dur="1" fill="hold">
                                          <p:stCondLst>
                                            <p:cond delay="0"/>
                                          </p:stCondLst>
                                        </p:cTn>
                                        <p:tgtEl>
                                          <p:spTgt spid="29"/>
                                        </p:tgtEl>
                                        <p:attrNameLst>
                                          <p:attrName>style.visibility</p:attrName>
                                        </p:attrNameLst>
                                      </p:cBhvr>
                                      <p:to>
                                        <p:strVal val="visible"/>
                                      </p:to>
                                    </p:set>
                                    <p:anim calcmode="lin" valueType="num">
                                      <p:cBhvr>
                                        <p:cTn id="64" dur="500" fill="hold"/>
                                        <p:tgtEl>
                                          <p:spTgt spid="29"/>
                                        </p:tgtEl>
                                        <p:attrNameLst>
                                          <p:attrName>ppt_w</p:attrName>
                                        </p:attrNameLst>
                                      </p:cBhvr>
                                      <p:tavLst>
                                        <p:tav tm="0">
                                          <p:val>
                                            <p:fltVal val="0"/>
                                          </p:val>
                                        </p:tav>
                                        <p:tav tm="100000">
                                          <p:val>
                                            <p:strVal val="#ppt_w"/>
                                          </p:val>
                                        </p:tav>
                                      </p:tavLst>
                                    </p:anim>
                                    <p:anim calcmode="lin" valueType="num">
                                      <p:cBhvr>
                                        <p:cTn id="65" dur="500" fill="hold"/>
                                        <p:tgtEl>
                                          <p:spTgt spid="29"/>
                                        </p:tgtEl>
                                        <p:attrNameLst>
                                          <p:attrName>ppt_h</p:attrName>
                                        </p:attrNameLst>
                                      </p:cBhvr>
                                      <p:tavLst>
                                        <p:tav tm="0">
                                          <p:val>
                                            <p:fltVal val="0"/>
                                          </p:val>
                                        </p:tav>
                                        <p:tav tm="100000">
                                          <p:val>
                                            <p:strVal val="#ppt_h"/>
                                          </p:val>
                                        </p:tav>
                                      </p:tavLst>
                                    </p:anim>
                                    <p:animEffect transition="in" filter="fade">
                                      <p:cBhvr>
                                        <p:cTn id="66" dur="500"/>
                                        <p:tgtEl>
                                          <p:spTgt spid="29"/>
                                        </p:tgtEl>
                                      </p:cBhvr>
                                    </p:animEffect>
                                  </p:childTnLst>
                                </p:cTn>
                              </p:par>
                            </p:childTnLst>
                          </p:cTn>
                        </p:par>
                      </p:childTnLst>
                    </p:cTn>
                  </p:par>
                  <p:par>
                    <p:cTn id="67" fill="hold">
                      <p:stCondLst>
                        <p:cond delay="indefinite"/>
                      </p:stCondLst>
                      <p:childTnLst>
                        <p:par>
                          <p:cTn id="68" fill="hold">
                            <p:stCondLst>
                              <p:cond delay="0"/>
                            </p:stCondLst>
                            <p:childTnLst>
                              <p:par>
                                <p:cTn id="69" presetID="16" presetClass="entr" presetSubtype="21" fill="hold" grpId="0" nodeType="click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barn(inVertical)">
                                      <p:cBhvr>
                                        <p:cTn id="71" dur="500"/>
                                        <p:tgtEl>
                                          <p:spTgt spid="30"/>
                                        </p:tgtEl>
                                      </p:cBhvr>
                                    </p:animEffect>
                                  </p:childTnLst>
                                </p:cTn>
                              </p:par>
                            </p:childTnLst>
                          </p:cTn>
                        </p:par>
                      </p:childTnLst>
                    </p:cTn>
                  </p:par>
                  <p:par>
                    <p:cTn id="72" fill="hold">
                      <p:stCondLst>
                        <p:cond delay="indefinite"/>
                      </p:stCondLst>
                      <p:childTnLst>
                        <p:par>
                          <p:cTn id="73" fill="hold">
                            <p:stCondLst>
                              <p:cond delay="0"/>
                            </p:stCondLst>
                            <p:childTnLst>
                              <p:par>
                                <p:cTn id="74" presetID="53" presetClass="entr" presetSubtype="16" fill="hold" grpId="0" nodeType="clickEffect">
                                  <p:stCondLst>
                                    <p:cond delay="0"/>
                                  </p:stCondLst>
                                  <p:childTnLst>
                                    <p:set>
                                      <p:cBhvr>
                                        <p:cTn id="75" dur="1" fill="hold">
                                          <p:stCondLst>
                                            <p:cond delay="0"/>
                                          </p:stCondLst>
                                        </p:cTn>
                                        <p:tgtEl>
                                          <p:spTgt spid="27"/>
                                        </p:tgtEl>
                                        <p:attrNameLst>
                                          <p:attrName>style.visibility</p:attrName>
                                        </p:attrNameLst>
                                      </p:cBhvr>
                                      <p:to>
                                        <p:strVal val="visible"/>
                                      </p:to>
                                    </p:set>
                                    <p:anim calcmode="lin" valueType="num">
                                      <p:cBhvr>
                                        <p:cTn id="76" dur="500" fill="hold"/>
                                        <p:tgtEl>
                                          <p:spTgt spid="27"/>
                                        </p:tgtEl>
                                        <p:attrNameLst>
                                          <p:attrName>ppt_w</p:attrName>
                                        </p:attrNameLst>
                                      </p:cBhvr>
                                      <p:tavLst>
                                        <p:tav tm="0">
                                          <p:val>
                                            <p:fltVal val="0"/>
                                          </p:val>
                                        </p:tav>
                                        <p:tav tm="100000">
                                          <p:val>
                                            <p:strVal val="#ppt_w"/>
                                          </p:val>
                                        </p:tav>
                                      </p:tavLst>
                                    </p:anim>
                                    <p:anim calcmode="lin" valueType="num">
                                      <p:cBhvr>
                                        <p:cTn id="77" dur="500" fill="hold"/>
                                        <p:tgtEl>
                                          <p:spTgt spid="27"/>
                                        </p:tgtEl>
                                        <p:attrNameLst>
                                          <p:attrName>ppt_h</p:attrName>
                                        </p:attrNameLst>
                                      </p:cBhvr>
                                      <p:tavLst>
                                        <p:tav tm="0">
                                          <p:val>
                                            <p:fltVal val="0"/>
                                          </p:val>
                                        </p:tav>
                                        <p:tav tm="100000">
                                          <p:val>
                                            <p:strVal val="#ppt_h"/>
                                          </p:val>
                                        </p:tav>
                                      </p:tavLst>
                                    </p:anim>
                                    <p:animEffect transition="in" filter="fade">
                                      <p:cBhvr>
                                        <p:cTn id="78" dur="500"/>
                                        <p:tgtEl>
                                          <p:spTgt spid="27"/>
                                        </p:tgtEl>
                                      </p:cBhvr>
                                    </p:animEffect>
                                  </p:childTnLst>
                                </p:cTn>
                              </p:par>
                            </p:childTnLst>
                          </p:cTn>
                        </p:par>
                      </p:childTnLst>
                    </p:cTn>
                  </p:par>
                  <p:par>
                    <p:cTn id="79" fill="hold">
                      <p:stCondLst>
                        <p:cond delay="indefinite"/>
                      </p:stCondLst>
                      <p:childTnLst>
                        <p:par>
                          <p:cTn id="80" fill="hold">
                            <p:stCondLst>
                              <p:cond delay="0"/>
                            </p:stCondLst>
                            <p:childTnLst>
                              <p:par>
                                <p:cTn id="81" presetID="16" presetClass="entr" presetSubtype="21" fill="hold" grpId="0" nodeType="click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barn(inVertical)">
                                      <p:cBhvr>
                                        <p:cTn id="83" dur="500"/>
                                        <p:tgtEl>
                                          <p:spTgt spid="35"/>
                                        </p:tgtEl>
                                      </p:cBhvr>
                                    </p:animEffect>
                                  </p:childTnLst>
                                </p:cTn>
                              </p:par>
                            </p:childTnLst>
                          </p:cTn>
                        </p:par>
                      </p:childTnLst>
                    </p:cTn>
                  </p:par>
                  <p:par>
                    <p:cTn id="84" fill="hold">
                      <p:stCondLst>
                        <p:cond delay="indefinite"/>
                      </p:stCondLst>
                      <p:childTnLst>
                        <p:par>
                          <p:cTn id="85" fill="hold">
                            <p:stCondLst>
                              <p:cond delay="0"/>
                            </p:stCondLst>
                            <p:childTnLst>
                              <p:par>
                                <p:cTn id="86" presetID="53" presetClass="entr" presetSubtype="16" fill="hold" grpId="0" nodeType="clickEffect">
                                  <p:stCondLst>
                                    <p:cond delay="0"/>
                                  </p:stCondLst>
                                  <p:childTnLst>
                                    <p:set>
                                      <p:cBhvr>
                                        <p:cTn id="87" dur="1" fill="hold">
                                          <p:stCondLst>
                                            <p:cond delay="0"/>
                                          </p:stCondLst>
                                        </p:cTn>
                                        <p:tgtEl>
                                          <p:spTgt spid="23"/>
                                        </p:tgtEl>
                                        <p:attrNameLst>
                                          <p:attrName>style.visibility</p:attrName>
                                        </p:attrNameLst>
                                      </p:cBhvr>
                                      <p:to>
                                        <p:strVal val="visible"/>
                                      </p:to>
                                    </p:set>
                                    <p:anim calcmode="lin" valueType="num">
                                      <p:cBhvr>
                                        <p:cTn id="88" dur="500" fill="hold"/>
                                        <p:tgtEl>
                                          <p:spTgt spid="23"/>
                                        </p:tgtEl>
                                        <p:attrNameLst>
                                          <p:attrName>ppt_w</p:attrName>
                                        </p:attrNameLst>
                                      </p:cBhvr>
                                      <p:tavLst>
                                        <p:tav tm="0">
                                          <p:val>
                                            <p:fltVal val="0"/>
                                          </p:val>
                                        </p:tav>
                                        <p:tav tm="100000">
                                          <p:val>
                                            <p:strVal val="#ppt_w"/>
                                          </p:val>
                                        </p:tav>
                                      </p:tavLst>
                                    </p:anim>
                                    <p:anim calcmode="lin" valueType="num">
                                      <p:cBhvr>
                                        <p:cTn id="89" dur="500" fill="hold"/>
                                        <p:tgtEl>
                                          <p:spTgt spid="23"/>
                                        </p:tgtEl>
                                        <p:attrNameLst>
                                          <p:attrName>ppt_h</p:attrName>
                                        </p:attrNameLst>
                                      </p:cBhvr>
                                      <p:tavLst>
                                        <p:tav tm="0">
                                          <p:val>
                                            <p:fltVal val="0"/>
                                          </p:val>
                                        </p:tav>
                                        <p:tav tm="100000">
                                          <p:val>
                                            <p:strVal val="#ppt_h"/>
                                          </p:val>
                                        </p:tav>
                                      </p:tavLst>
                                    </p:anim>
                                    <p:animEffect transition="in" filter="fade">
                                      <p:cBhvr>
                                        <p:cTn id="90" dur="500"/>
                                        <p:tgtEl>
                                          <p:spTgt spid="23"/>
                                        </p:tgtEl>
                                      </p:cBhvr>
                                    </p:animEffect>
                                  </p:childTnLst>
                                </p:cTn>
                              </p:par>
                            </p:childTnLst>
                          </p:cTn>
                        </p:par>
                      </p:childTnLst>
                    </p:cTn>
                  </p:par>
                  <p:par>
                    <p:cTn id="91" fill="hold">
                      <p:stCondLst>
                        <p:cond delay="indefinite"/>
                      </p:stCondLst>
                      <p:childTnLst>
                        <p:par>
                          <p:cTn id="92" fill="hold">
                            <p:stCondLst>
                              <p:cond delay="0"/>
                            </p:stCondLst>
                            <p:childTnLst>
                              <p:par>
                                <p:cTn id="93" presetID="16" presetClass="entr" presetSubtype="21" fill="hold" grpId="0" nodeType="clickEffect">
                                  <p:stCondLst>
                                    <p:cond delay="0"/>
                                  </p:stCondLst>
                                  <p:childTnLst>
                                    <p:set>
                                      <p:cBhvr>
                                        <p:cTn id="94" dur="1" fill="hold">
                                          <p:stCondLst>
                                            <p:cond delay="0"/>
                                          </p:stCondLst>
                                        </p:cTn>
                                        <p:tgtEl>
                                          <p:spTgt spid="31"/>
                                        </p:tgtEl>
                                        <p:attrNameLst>
                                          <p:attrName>style.visibility</p:attrName>
                                        </p:attrNameLst>
                                      </p:cBhvr>
                                      <p:to>
                                        <p:strVal val="visible"/>
                                      </p:to>
                                    </p:set>
                                    <p:animEffect transition="in" filter="barn(inVertical)">
                                      <p:cBhvr>
                                        <p:cTn id="95" dur="500"/>
                                        <p:tgtEl>
                                          <p:spTgt spid="31"/>
                                        </p:tgtEl>
                                      </p:cBhvr>
                                    </p:animEffect>
                                  </p:childTnLst>
                                </p:cTn>
                              </p:par>
                            </p:childTnLst>
                          </p:cTn>
                        </p:par>
                      </p:childTnLst>
                    </p:cTn>
                  </p:par>
                  <p:par>
                    <p:cTn id="96" fill="hold">
                      <p:stCondLst>
                        <p:cond delay="indefinite"/>
                      </p:stCondLst>
                      <p:childTnLst>
                        <p:par>
                          <p:cTn id="97" fill="hold">
                            <p:stCondLst>
                              <p:cond delay="0"/>
                            </p:stCondLst>
                            <p:childTnLst>
                              <p:par>
                                <p:cTn id="98" presetID="16" presetClass="entr" presetSubtype="21" fill="hold" grpId="0" nodeType="clickEffect">
                                  <p:stCondLst>
                                    <p:cond delay="0"/>
                                  </p:stCondLst>
                                  <p:childTnLst>
                                    <p:set>
                                      <p:cBhvr>
                                        <p:cTn id="99" dur="1" fill="hold">
                                          <p:stCondLst>
                                            <p:cond delay="0"/>
                                          </p:stCondLst>
                                        </p:cTn>
                                        <p:tgtEl>
                                          <p:spTgt spid="36"/>
                                        </p:tgtEl>
                                        <p:attrNameLst>
                                          <p:attrName>style.visibility</p:attrName>
                                        </p:attrNameLst>
                                      </p:cBhvr>
                                      <p:to>
                                        <p:strVal val="visible"/>
                                      </p:to>
                                    </p:set>
                                    <p:animEffect transition="in" filter="barn(inVertical)">
                                      <p:cBhvr>
                                        <p:cTn id="100" dur="500"/>
                                        <p:tgtEl>
                                          <p:spTgt spid="36"/>
                                        </p:tgtEl>
                                      </p:cBhvr>
                                    </p:animEffect>
                                  </p:childTnLst>
                                </p:cTn>
                              </p:par>
                            </p:childTnLst>
                          </p:cTn>
                        </p:par>
                      </p:childTnLst>
                    </p:cTn>
                  </p:par>
                  <p:par>
                    <p:cTn id="101" fill="hold">
                      <p:stCondLst>
                        <p:cond delay="indefinite"/>
                      </p:stCondLst>
                      <p:childTnLst>
                        <p:par>
                          <p:cTn id="102" fill="hold">
                            <p:stCondLst>
                              <p:cond delay="0"/>
                            </p:stCondLst>
                            <p:childTnLst>
                              <p:par>
                                <p:cTn id="103" presetID="53" presetClass="entr" presetSubtype="16" fill="hold" grpId="0" nodeType="clickEffect">
                                  <p:stCondLst>
                                    <p:cond delay="0"/>
                                  </p:stCondLst>
                                  <p:childTnLst>
                                    <p:set>
                                      <p:cBhvr>
                                        <p:cTn id="104" dur="1" fill="hold">
                                          <p:stCondLst>
                                            <p:cond delay="0"/>
                                          </p:stCondLst>
                                        </p:cTn>
                                        <p:tgtEl>
                                          <p:spTgt spid="24"/>
                                        </p:tgtEl>
                                        <p:attrNameLst>
                                          <p:attrName>style.visibility</p:attrName>
                                        </p:attrNameLst>
                                      </p:cBhvr>
                                      <p:to>
                                        <p:strVal val="visible"/>
                                      </p:to>
                                    </p:set>
                                    <p:anim calcmode="lin" valueType="num">
                                      <p:cBhvr>
                                        <p:cTn id="105" dur="500" fill="hold"/>
                                        <p:tgtEl>
                                          <p:spTgt spid="24"/>
                                        </p:tgtEl>
                                        <p:attrNameLst>
                                          <p:attrName>ppt_w</p:attrName>
                                        </p:attrNameLst>
                                      </p:cBhvr>
                                      <p:tavLst>
                                        <p:tav tm="0">
                                          <p:val>
                                            <p:fltVal val="0"/>
                                          </p:val>
                                        </p:tav>
                                        <p:tav tm="100000">
                                          <p:val>
                                            <p:strVal val="#ppt_w"/>
                                          </p:val>
                                        </p:tav>
                                      </p:tavLst>
                                    </p:anim>
                                    <p:anim calcmode="lin" valueType="num">
                                      <p:cBhvr>
                                        <p:cTn id="106" dur="500" fill="hold"/>
                                        <p:tgtEl>
                                          <p:spTgt spid="24"/>
                                        </p:tgtEl>
                                        <p:attrNameLst>
                                          <p:attrName>ppt_h</p:attrName>
                                        </p:attrNameLst>
                                      </p:cBhvr>
                                      <p:tavLst>
                                        <p:tav tm="0">
                                          <p:val>
                                            <p:fltVal val="0"/>
                                          </p:val>
                                        </p:tav>
                                        <p:tav tm="100000">
                                          <p:val>
                                            <p:strVal val="#ppt_h"/>
                                          </p:val>
                                        </p:tav>
                                      </p:tavLst>
                                    </p:anim>
                                    <p:animEffect transition="in" filter="fade">
                                      <p:cBhvr>
                                        <p:cTn id="107" dur="500"/>
                                        <p:tgtEl>
                                          <p:spTgt spid="24"/>
                                        </p:tgtEl>
                                      </p:cBhvr>
                                    </p:animEffect>
                                  </p:childTnLst>
                                </p:cTn>
                              </p:par>
                            </p:childTnLst>
                          </p:cTn>
                        </p:par>
                      </p:childTnLst>
                    </p:cTn>
                  </p:par>
                  <p:par>
                    <p:cTn id="108" fill="hold">
                      <p:stCondLst>
                        <p:cond delay="indefinite"/>
                      </p:stCondLst>
                      <p:childTnLst>
                        <p:par>
                          <p:cTn id="109" fill="hold">
                            <p:stCondLst>
                              <p:cond delay="0"/>
                            </p:stCondLst>
                            <p:childTnLst>
                              <p:par>
                                <p:cTn id="110" presetID="16" presetClass="entr" presetSubtype="21" fill="hold" grpId="0" nodeType="clickEffect">
                                  <p:stCondLst>
                                    <p:cond delay="0"/>
                                  </p:stCondLst>
                                  <p:childTnLst>
                                    <p:set>
                                      <p:cBhvr>
                                        <p:cTn id="111" dur="1" fill="hold">
                                          <p:stCondLst>
                                            <p:cond delay="0"/>
                                          </p:stCondLst>
                                        </p:cTn>
                                        <p:tgtEl>
                                          <p:spTgt spid="32"/>
                                        </p:tgtEl>
                                        <p:attrNameLst>
                                          <p:attrName>style.visibility</p:attrName>
                                        </p:attrNameLst>
                                      </p:cBhvr>
                                      <p:to>
                                        <p:strVal val="visible"/>
                                      </p:to>
                                    </p:set>
                                    <p:animEffect transition="in" filter="barn(inVertical)">
                                      <p:cBhvr>
                                        <p:cTn id="112" dur="500"/>
                                        <p:tgtEl>
                                          <p:spTgt spid="32"/>
                                        </p:tgtEl>
                                      </p:cBhvr>
                                    </p:animEffect>
                                  </p:childTnLst>
                                </p:cTn>
                              </p:par>
                            </p:childTnLst>
                          </p:cTn>
                        </p:par>
                      </p:childTnLst>
                    </p:cTn>
                  </p:par>
                  <p:par>
                    <p:cTn id="113" fill="hold">
                      <p:stCondLst>
                        <p:cond delay="indefinite"/>
                      </p:stCondLst>
                      <p:childTnLst>
                        <p:par>
                          <p:cTn id="114" fill="hold">
                            <p:stCondLst>
                              <p:cond delay="0"/>
                            </p:stCondLst>
                            <p:childTnLst>
                              <p:par>
                                <p:cTn id="115" presetID="16" presetClass="entr" presetSubtype="21" fill="hold" grpId="0" nodeType="clickEffect">
                                  <p:stCondLst>
                                    <p:cond delay="0"/>
                                  </p:stCondLst>
                                  <p:childTnLst>
                                    <p:set>
                                      <p:cBhvr>
                                        <p:cTn id="116" dur="1" fill="hold">
                                          <p:stCondLst>
                                            <p:cond delay="0"/>
                                          </p:stCondLst>
                                        </p:cTn>
                                        <p:tgtEl>
                                          <p:spTgt spid="37"/>
                                        </p:tgtEl>
                                        <p:attrNameLst>
                                          <p:attrName>style.visibility</p:attrName>
                                        </p:attrNameLst>
                                      </p:cBhvr>
                                      <p:to>
                                        <p:strVal val="visible"/>
                                      </p:to>
                                    </p:set>
                                    <p:animEffect transition="in" filter="barn(inVertical)">
                                      <p:cBhvr>
                                        <p:cTn id="117" dur="500"/>
                                        <p:tgtEl>
                                          <p:spTgt spid="37"/>
                                        </p:tgtEl>
                                      </p:cBhvr>
                                    </p:animEffect>
                                  </p:childTnLst>
                                </p:cTn>
                              </p:par>
                            </p:childTnLst>
                          </p:cTn>
                        </p:par>
                      </p:childTnLst>
                    </p:cTn>
                  </p:par>
                  <p:par>
                    <p:cTn id="118" fill="hold">
                      <p:stCondLst>
                        <p:cond delay="indefinite"/>
                      </p:stCondLst>
                      <p:childTnLst>
                        <p:par>
                          <p:cTn id="119" fill="hold">
                            <p:stCondLst>
                              <p:cond delay="0"/>
                            </p:stCondLst>
                            <p:childTnLst>
                              <p:par>
                                <p:cTn id="120" presetID="53" presetClass="entr" presetSubtype="16" fill="hold" grpId="0" nodeType="clickEffect">
                                  <p:stCondLst>
                                    <p:cond delay="0"/>
                                  </p:stCondLst>
                                  <p:childTnLst>
                                    <p:set>
                                      <p:cBhvr>
                                        <p:cTn id="121" dur="1" fill="hold">
                                          <p:stCondLst>
                                            <p:cond delay="0"/>
                                          </p:stCondLst>
                                        </p:cTn>
                                        <p:tgtEl>
                                          <p:spTgt spid="25"/>
                                        </p:tgtEl>
                                        <p:attrNameLst>
                                          <p:attrName>style.visibility</p:attrName>
                                        </p:attrNameLst>
                                      </p:cBhvr>
                                      <p:to>
                                        <p:strVal val="visible"/>
                                      </p:to>
                                    </p:set>
                                    <p:anim calcmode="lin" valueType="num">
                                      <p:cBhvr>
                                        <p:cTn id="122" dur="500" fill="hold"/>
                                        <p:tgtEl>
                                          <p:spTgt spid="25"/>
                                        </p:tgtEl>
                                        <p:attrNameLst>
                                          <p:attrName>ppt_w</p:attrName>
                                        </p:attrNameLst>
                                      </p:cBhvr>
                                      <p:tavLst>
                                        <p:tav tm="0">
                                          <p:val>
                                            <p:fltVal val="0"/>
                                          </p:val>
                                        </p:tav>
                                        <p:tav tm="100000">
                                          <p:val>
                                            <p:strVal val="#ppt_w"/>
                                          </p:val>
                                        </p:tav>
                                      </p:tavLst>
                                    </p:anim>
                                    <p:anim calcmode="lin" valueType="num">
                                      <p:cBhvr>
                                        <p:cTn id="123" dur="500" fill="hold"/>
                                        <p:tgtEl>
                                          <p:spTgt spid="25"/>
                                        </p:tgtEl>
                                        <p:attrNameLst>
                                          <p:attrName>ppt_h</p:attrName>
                                        </p:attrNameLst>
                                      </p:cBhvr>
                                      <p:tavLst>
                                        <p:tav tm="0">
                                          <p:val>
                                            <p:fltVal val="0"/>
                                          </p:val>
                                        </p:tav>
                                        <p:tav tm="100000">
                                          <p:val>
                                            <p:strVal val="#ppt_h"/>
                                          </p:val>
                                        </p:tav>
                                      </p:tavLst>
                                    </p:anim>
                                    <p:animEffect transition="in" filter="fade">
                                      <p:cBhvr>
                                        <p:cTn id="124" dur="500"/>
                                        <p:tgtEl>
                                          <p:spTgt spid="25"/>
                                        </p:tgtEl>
                                      </p:cBhvr>
                                    </p:animEffect>
                                  </p:childTnLst>
                                </p:cTn>
                              </p:par>
                            </p:childTnLst>
                          </p:cTn>
                        </p:par>
                      </p:childTnLst>
                    </p:cTn>
                  </p:par>
                  <p:par>
                    <p:cTn id="125" fill="hold">
                      <p:stCondLst>
                        <p:cond delay="indefinite"/>
                      </p:stCondLst>
                      <p:childTnLst>
                        <p:par>
                          <p:cTn id="126" fill="hold">
                            <p:stCondLst>
                              <p:cond delay="0"/>
                            </p:stCondLst>
                            <p:childTnLst>
                              <p:par>
                                <p:cTn id="127" presetID="16" presetClass="entr" presetSubtype="21" fill="hold" grpId="0" nodeType="clickEffect">
                                  <p:stCondLst>
                                    <p:cond delay="0"/>
                                  </p:stCondLst>
                                  <p:childTnLst>
                                    <p:set>
                                      <p:cBhvr>
                                        <p:cTn id="128" dur="1" fill="hold">
                                          <p:stCondLst>
                                            <p:cond delay="0"/>
                                          </p:stCondLst>
                                        </p:cTn>
                                        <p:tgtEl>
                                          <p:spTgt spid="33"/>
                                        </p:tgtEl>
                                        <p:attrNameLst>
                                          <p:attrName>style.visibility</p:attrName>
                                        </p:attrNameLst>
                                      </p:cBhvr>
                                      <p:to>
                                        <p:strVal val="visible"/>
                                      </p:to>
                                    </p:set>
                                    <p:animEffect transition="in" filter="barn(inVertical)">
                                      <p:cBhvr>
                                        <p:cTn id="129" dur="500"/>
                                        <p:tgtEl>
                                          <p:spTgt spid="33"/>
                                        </p:tgtEl>
                                      </p:cBhvr>
                                    </p:animEffect>
                                  </p:childTnLst>
                                </p:cTn>
                              </p:par>
                            </p:childTnLst>
                          </p:cTn>
                        </p:par>
                      </p:childTnLst>
                    </p:cTn>
                  </p:par>
                  <p:par>
                    <p:cTn id="130" fill="hold">
                      <p:stCondLst>
                        <p:cond delay="indefinite"/>
                      </p:stCondLst>
                      <p:childTnLst>
                        <p:par>
                          <p:cTn id="131" fill="hold">
                            <p:stCondLst>
                              <p:cond delay="0"/>
                            </p:stCondLst>
                            <p:childTnLst>
                              <p:par>
                                <p:cTn id="132" presetID="16" presetClass="entr" presetSubtype="21" fill="hold" grpId="0" nodeType="clickEffect">
                                  <p:stCondLst>
                                    <p:cond delay="0"/>
                                  </p:stCondLst>
                                  <p:childTnLst>
                                    <p:set>
                                      <p:cBhvr>
                                        <p:cTn id="133" dur="1" fill="hold">
                                          <p:stCondLst>
                                            <p:cond delay="0"/>
                                          </p:stCondLst>
                                        </p:cTn>
                                        <p:tgtEl>
                                          <p:spTgt spid="38"/>
                                        </p:tgtEl>
                                        <p:attrNameLst>
                                          <p:attrName>style.visibility</p:attrName>
                                        </p:attrNameLst>
                                      </p:cBhvr>
                                      <p:to>
                                        <p:strVal val="visible"/>
                                      </p:to>
                                    </p:set>
                                    <p:animEffect transition="in" filter="barn(inVertical)">
                                      <p:cBhvr>
                                        <p:cTn id="134" dur="500"/>
                                        <p:tgtEl>
                                          <p:spTgt spid="38"/>
                                        </p:tgtEl>
                                      </p:cBhvr>
                                    </p:animEffect>
                                  </p:childTnLst>
                                </p:cTn>
                              </p:par>
                            </p:childTnLst>
                          </p:cTn>
                        </p:par>
                      </p:childTnLst>
                    </p:cTn>
                  </p:par>
                  <p:par>
                    <p:cTn id="135" fill="hold">
                      <p:stCondLst>
                        <p:cond delay="indefinite"/>
                      </p:stCondLst>
                      <p:childTnLst>
                        <p:par>
                          <p:cTn id="136" fill="hold">
                            <p:stCondLst>
                              <p:cond delay="0"/>
                            </p:stCondLst>
                            <p:childTnLst>
                              <p:par>
                                <p:cTn id="137" presetID="53" presetClass="entr" presetSubtype="16" fill="hold" grpId="0" nodeType="clickEffect">
                                  <p:stCondLst>
                                    <p:cond delay="0"/>
                                  </p:stCondLst>
                                  <p:childTnLst>
                                    <p:set>
                                      <p:cBhvr>
                                        <p:cTn id="138" dur="1" fill="hold">
                                          <p:stCondLst>
                                            <p:cond delay="0"/>
                                          </p:stCondLst>
                                        </p:cTn>
                                        <p:tgtEl>
                                          <p:spTgt spid="26"/>
                                        </p:tgtEl>
                                        <p:attrNameLst>
                                          <p:attrName>style.visibility</p:attrName>
                                        </p:attrNameLst>
                                      </p:cBhvr>
                                      <p:to>
                                        <p:strVal val="visible"/>
                                      </p:to>
                                    </p:set>
                                    <p:anim calcmode="lin" valueType="num">
                                      <p:cBhvr>
                                        <p:cTn id="139" dur="500" fill="hold"/>
                                        <p:tgtEl>
                                          <p:spTgt spid="26"/>
                                        </p:tgtEl>
                                        <p:attrNameLst>
                                          <p:attrName>ppt_w</p:attrName>
                                        </p:attrNameLst>
                                      </p:cBhvr>
                                      <p:tavLst>
                                        <p:tav tm="0">
                                          <p:val>
                                            <p:fltVal val="0"/>
                                          </p:val>
                                        </p:tav>
                                        <p:tav tm="100000">
                                          <p:val>
                                            <p:strVal val="#ppt_w"/>
                                          </p:val>
                                        </p:tav>
                                      </p:tavLst>
                                    </p:anim>
                                    <p:anim calcmode="lin" valueType="num">
                                      <p:cBhvr>
                                        <p:cTn id="140" dur="500" fill="hold"/>
                                        <p:tgtEl>
                                          <p:spTgt spid="26"/>
                                        </p:tgtEl>
                                        <p:attrNameLst>
                                          <p:attrName>ppt_h</p:attrName>
                                        </p:attrNameLst>
                                      </p:cBhvr>
                                      <p:tavLst>
                                        <p:tav tm="0">
                                          <p:val>
                                            <p:fltVal val="0"/>
                                          </p:val>
                                        </p:tav>
                                        <p:tav tm="100000">
                                          <p:val>
                                            <p:strVal val="#ppt_h"/>
                                          </p:val>
                                        </p:tav>
                                      </p:tavLst>
                                    </p:anim>
                                    <p:animEffect transition="in" filter="fade">
                                      <p:cBhvr>
                                        <p:cTn id="141" dur="500"/>
                                        <p:tgtEl>
                                          <p:spTgt spid="26"/>
                                        </p:tgtEl>
                                      </p:cBhvr>
                                    </p:animEffect>
                                  </p:childTnLst>
                                </p:cTn>
                              </p:par>
                            </p:childTnLst>
                          </p:cTn>
                        </p:par>
                      </p:childTnLst>
                    </p:cTn>
                  </p:par>
                  <p:par>
                    <p:cTn id="142" fill="hold">
                      <p:stCondLst>
                        <p:cond delay="indefinite"/>
                      </p:stCondLst>
                      <p:childTnLst>
                        <p:par>
                          <p:cTn id="143" fill="hold">
                            <p:stCondLst>
                              <p:cond delay="0"/>
                            </p:stCondLst>
                            <p:childTnLst>
                              <p:par>
                                <p:cTn id="144" presetID="16" presetClass="entr" presetSubtype="21" fill="hold" grpId="0" nodeType="clickEffect">
                                  <p:stCondLst>
                                    <p:cond delay="0"/>
                                  </p:stCondLst>
                                  <p:childTnLst>
                                    <p:set>
                                      <p:cBhvr>
                                        <p:cTn id="145" dur="1" fill="hold">
                                          <p:stCondLst>
                                            <p:cond delay="0"/>
                                          </p:stCondLst>
                                        </p:cTn>
                                        <p:tgtEl>
                                          <p:spTgt spid="34"/>
                                        </p:tgtEl>
                                        <p:attrNameLst>
                                          <p:attrName>style.visibility</p:attrName>
                                        </p:attrNameLst>
                                      </p:cBhvr>
                                      <p:to>
                                        <p:strVal val="visible"/>
                                      </p:to>
                                    </p:set>
                                    <p:animEffect transition="in" filter="barn(inVertical)">
                                      <p:cBhvr>
                                        <p:cTn id="146" dur="500"/>
                                        <p:tgtEl>
                                          <p:spTgt spid="34"/>
                                        </p:tgtEl>
                                      </p:cBhvr>
                                    </p:animEffect>
                                  </p:childTnLst>
                                </p:cTn>
                              </p:par>
                            </p:childTnLst>
                          </p:cTn>
                        </p:par>
                      </p:childTnLst>
                    </p:cTn>
                  </p:par>
                  <p:par>
                    <p:cTn id="147" fill="hold">
                      <p:stCondLst>
                        <p:cond delay="indefinite"/>
                      </p:stCondLst>
                      <p:childTnLst>
                        <p:par>
                          <p:cTn id="148" fill="hold">
                            <p:stCondLst>
                              <p:cond delay="0"/>
                            </p:stCondLst>
                            <p:childTnLst>
                              <p:par>
                                <p:cTn id="149" presetID="16" presetClass="entr" presetSubtype="21" fill="hold" grpId="0" nodeType="clickEffect">
                                  <p:stCondLst>
                                    <p:cond delay="0"/>
                                  </p:stCondLst>
                                  <p:childTnLst>
                                    <p:set>
                                      <p:cBhvr>
                                        <p:cTn id="150" dur="1" fill="hold">
                                          <p:stCondLst>
                                            <p:cond delay="0"/>
                                          </p:stCondLst>
                                        </p:cTn>
                                        <p:tgtEl>
                                          <p:spTgt spid="39"/>
                                        </p:tgtEl>
                                        <p:attrNameLst>
                                          <p:attrName>style.visibility</p:attrName>
                                        </p:attrNameLst>
                                      </p:cBhvr>
                                      <p:to>
                                        <p:strVal val="visible"/>
                                      </p:to>
                                    </p:set>
                                    <p:animEffect transition="in" filter="barn(inVertical)">
                                      <p:cBhvr>
                                        <p:cTn id="151" dur="500"/>
                                        <p:tgtEl>
                                          <p:spTgt spid="39"/>
                                        </p:tgtEl>
                                      </p:cBhvr>
                                    </p:animEffect>
                                  </p:childTnLst>
                                </p:cTn>
                              </p:par>
                            </p:childTnLst>
                          </p:cTn>
                        </p:par>
                      </p:childTnLst>
                    </p:cTn>
                  </p:par>
                  <p:par>
                    <p:cTn id="152" fill="hold">
                      <p:stCondLst>
                        <p:cond delay="indefinite"/>
                      </p:stCondLst>
                      <p:childTnLst>
                        <p:par>
                          <p:cTn id="153" fill="hold">
                            <p:stCondLst>
                              <p:cond delay="0"/>
                            </p:stCondLst>
                            <p:childTnLst>
                              <p:par>
                                <p:cTn id="154" presetID="53" presetClass="entr" presetSubtype="16" fill="hold" grpId="0" nodeType="clickEffect">
                                  <p:stCondLst>
                                    <p:cond delay="0"/>
                                  </p:stCondLst>
                                  <p:childTnLst>
                                    <p:set>
                                      <p:cBhvr>
                                        <p:cTn id="155" dur="1" fill="hold">
                                          <p:stCondLst>
                                            <p:cond delay="0"/>
                                          </p:stCondLst>
                                        </p:cTn>
                                        <p:tgtEl>
                                          <p:spTgt spid="77"/>
                                        </p:tgtEl>
                                        <p:attrNameLst>
                                          <p:attrName>style.visibility</p:attrName>
                                        </p:attrNameLst>
                                      </p:cBhvr>
                                      <p:to>
                                        <p:strVal val="visible"/>
                                      </p:to>
                                    </p:set>
                                    <p:anim calcmode="lin" valueType="num">
                                      <p:cBhvr>
                                        <p:cTn id="156" dur="500" fill="hold"/>
                                        <p:tgtEl>
                                          <p:spTgt spid="77"/>
                                        </p:tgtEl>
                                        <p:attrNameLst>
                                          <p:attrName>ppt_w</p:attrName>
                                        </p:attrNameLst>
                                      </p:cBhvr>
                                      <p:tavLst>
                                        <p:tav tm="0">
                                          <p:val>
                                            <p:fltVal val="0"/>
                                          </p:val>
                                        </p:tav>
                                        <p:tav tm="100000">
                                          <p:val>
                                            <p:strVal val="#ppt_w"/>
                                          </p:val>
                                        </p:tav>
                                      </p:tavLst>
                                    </p:anim>
                                    <p:anim calcmode="lin" valueType="num">
                                      <p:cBhvr>
                                        <p:cTn id="157" dur="500" fill="hold"/>
                                        <p:tgtEl>
                                          <p:spTgt spid="77"/>
                                        </p:tgtEl>
                                        <p:attrNameLst>
                                          <p:attrName>ppt_h</p:attrName>
                                        </p:attrNameLst>
                                      </p:cBhvr>
                                      <p:tavLst>
                                        <p:tav tm="0">
                                          <p:val>
                                            <p:fltVal val="0"/>
                                          </p:val>
                                        </p:tav>
                                        <p:tav tm="100000">
                                          <p:val>
                                            <p:strVal val="#ppt_h"/>
                                          </p:val>
                                        </p:tav>
                                      </p:tavLst>
                                    </p:anim>
                                    <p:animEffect transition="in" filter="fade">
                                      <p:cBhvr>
                                        <p:cTn id="158" dur="500"/>
                                        <p:tgtEl>
                                          <p:spTgt spid="77"/>
                                        </p:tgtEl>
                                      </p:cBhvr>
                                    </p:animEffect>
                                  </p:childTnLst>
                                </p:cTn>
                              </p:par>
                            </p:childTnLst>
                          </p:cTn>
                        </p:par>
                      </p:childTnLst>
                    </p:cTn>
                  </p:par>
                  <p:par>
                    <p:cTn id="159" fill="hold">
                      <p:stCondLst>
                        <p:cond delay="indefinite"/>
                      </p:stCondLst>
                      <p:childTnLst>
                        <p:par>
                          <p:cTn id="160" fill="hold">
                            <p:stCondLst>
                              <p:cond delay="0"/>
                            </p:stCondLst>
                            <p:childTnLst>
                              <p:par>
                                <p:cTn id="161" presetID="53" presetClass="entr" presetSubtype="16" fill="hold" grpId="0" nodeType="clickEffect">
                                  <p:stCondLst>
                                    <p:cond delay="0"/>
                                  </p:stCondLst>
                                  <p:childTnLst>
                                    <p:set>
                                      <p:cBhvr>
                                        <p:cTn id="162" dur="1" fill="hold">
                                          <p:stCondLst>
                                            <p:cond delay="0"/>
                                          </p:stCondLst>
                                        </p:cTn>
                                        <p:tgtEl>
                                          <p:spTgt spid="59"/>
                                        </p:tgtEl>
                                        <p:attrNameLst>
                                          <p:attrName>style.visibility</p:attrName>
                                        </p:attrNameLst>
                                      </p:cBhvr>
                                      <p:to>
                                        <p:strVal val="visible"/>
                                      </p:to>
                                    </p:set>
                                    <p:anim calcmode="lin" valueType="num">
                                      <p:cBhvr>
                                        <p:cTn id="163" dur="500" fill="hold"/>
                                        <p:tgtEl>
                                          <p:spTgt spid="59"/>
                                        </p:tgtEl>
                                        <p:attrNameLst>
                                          <p:attrName>ppt_w</p:attrName>
                                        </p:attrNameLst>
                                      </p:cBhvr>
                                      <p:tavLst>
                                        <p:tav tm="0">
                                          <p:val>
                                            <p:fltVal val="0"/>
                                          </p:val>
                                        </p:tav>
                                        <p:tav tm="100000">
                                          <p:val>
                                            <p:strVal val="#ppt_w"/>
                                          </p:val>
                                        </p:tav>
                                      </p:tavLst>
                                    </p:anim>
                                    <p:anim calcmode="lin" valueType="num">
                                      <p:cBhvr>
                                        <p:cTn id="164" dur="500" fill="hold"/>
                                        <p:tgtEl>
                                          <p:spTgt spid="59"/>
                                        </p:tgtEl>
                                        <p:attrNameLst>
                                          <p:attrName>ppt_h</p:attrName>
                                        </p:attrNameLst>
                                      </p:cBhvr>
                                      <p:tavLst>
                                        <p:tav tm="0">
                                          <p:val>
                                            <p:fltVal val="0"/>
                                          </p:val>
                                        </p:tav>
                                        <p:tav tm="100000">
                                          <p:val>
                                            <p:strVal val="#ppt_h"/>
                                          </p:val>
                                        </p:tav>
                                      </p:tavLst>
                                    </p:anim>
                                    <p:animEffect transition="in" filter="fade">
                                      <p:cBhvr>
                                        <p:cTn id="165" dur="500"/>
                                        <p:tgtEl>
                                          <p:spTgt spid="59"/>
                                        </p:tgtEl>
                                      </p:cBhvr>
                                    </p:animEffect>
                                  </p:childTnLst>
                                </p:cTn>
                              </p:par>
                            </p:childTnLst>
                          </p:cTn>
                        </p:par>
                      </p:childTnLst>
                    </p:cTn>
                  </p:par>
                  <p:par>
                    <p:cTn id="166" fill="hold">
                      <p:stCondLst>
                        <p:cond delay="indefinite"/>
                      </p:stCondLst>
                      <p:childTnLst>
                        <p:par>
                          <p:cTn id="167" fill="hold">
                            <p:stCondLst>
                              <p:cond delay="0"/>
                            </p:stCondLst>
                            <p:childTnLst>
                              <p:par>
                                <p:cTn id="168" presetID="53" presetClass="entr" presetSubtype="16" fill="hold" grpId="0" nodeType="clickEffect">
                                  <p:stCondLst>
                                    <p:cond delay="0"/>
                                  </p:stCondLst>
                                  <p:childTnLst>
                                    <p:set>
                                      <p:cBhvr>
                                        <p:cTn id="169" dur="1" fill="hold">
                                          <p:stCondLst>
                                            <p:cond delay="0"/>
                                          </p:stCondLst>
                                        </p:cTn>
                                        <p:tgtEl>
                                          <p:spTgt spid="60"/>
                                        </p:tgtEl>
                                        <p:attrNameLst>
                                          <p:attrName>style.visibility</p:attrName>
                                        </p:attrNameLst>
                                      </p:cBhvr>
                                      <p:to>
                                        <p:strVal val="visible"/>
                                      </p:to>
                                    </p:set>
                                    <p:anim calcmode="lin" valueType="num">
                                      <p:cBhvr>
                                        <p:cTn id="170" dur="500" fill="hold"/>
                                        <p:tgtEl>
                                          <p:spTgt spid="60"/>
                                        </p:tgtEl>
                                        <p:attrNameLst>
                                          <p:attrName>ppt_w</p:attrName>
                                        </p:attrNameLst>
                                      </p:cBhvr>
                                      <p:tavLst>
                                        <p:tav tm="0">
                                          <p:val>
                                            <p:fltVal val="0"/>
                                          </p:val>
                                        </p:tav>
                                        <p:tav tm="100000">
                                          <p:val>
                                            <p:strVal val="#ppt_w"/>
                                          </p:val>
                                        </p:tav>
                                      </p:tavLst>
                                    </p:anim>
                                    <p:anim calcmode="lin" valueType="num">
                                      <p:cBhvr>
                                        <p:cTn id="171" dur="500" fill="hold"/>
                                        <p:tgtEl>
                                          <p:spTgt spid="60"/>
                                        </p:tgtEl>
                                        <p:attrNameLst>
                                          <p:attrName>ppt_h</p:attrName>
                                        </p:attrNameLst>
                                      </p:cBhvr>
                                      <p:tavLst>
                                        <p:tav tm="0">
                                          <p:val>
                                            <p:fltVal val="0"/>
                                          </p:val>
                                        </p:tav>
                                        <p:tav tm="100000">
                                          <p:val>
                                            <p:strVal val="#ppt_h"/>
                                          </p:val>
                                        </p:tav>
                                      </p:tavLst>
                                    </p:anim>
                                    <p:animEffect transition="in" filter="fade">
                                      <p:cBhvr>
                                        <p:cTn id="172" dur="500"/>
                                        <p:tgtEl>
                                          <p:spTgt spid="60"/>
                                        </p:tgtEl>
                                      </p:cBhvr>
                                    </p:animEffect>
                                  </p:childTnLst>
                                </p:cTn>
                              </p:par>
                            </p:childTnLst>
                          </p:cTn>
                        </p:par>
                      </p:childTnLst>
                    </p:cTn>
                  </p:par>
                  <p:par>
                    <p:cTn id="173" fill="hold">
                      <p:stCondLst>
                        <p:cond delay="indefinite"/>
                      </p:stCondLst>
                      <p:childTnLst>
                        <p:par>
                          <p:cTn id="174" fill="hold">
                            <p:stCondLst>
                              <p:cond delay="0"/>
                            </p:stCondLst>
                            <p:childTnLst>
                              <p:par>
                                <p:cTn id="175" presetID="53" presetClass="entr" presetSubtype="16" fill="hold" grpId="0" nodeType="clickEffect">
                                  <p:stCondLst>
                                    <p:cond delay="0"/>
                                  </p:stCondLst>
                                  <p:childTnLst>
                                    <p:set>
                                      <p:cBhvr>
                                        <p:cTn id="176" dur="1" fill="hold">
                                          <p:stCondLst>
                                            <p:cond delay="0"/>
                                          </p:stCondLst>
                                        </p:cTn>
                                        <p:tgtEl>
                                          <p:spTgt spid="66"/>
                                        </p:tgtEl>
                                        <p:attrNameLst>
                                          <p:attrName>style.visibility</p:attrName>
                                        </p:attrNameLst>
                                      </p:cBhvr>
                                      <p:to>
                                        <p:strVal val="visible"/>
                                      </p:to>
                                    </p:set>
                                    <p:anim calcmode="lin" valueType="num">
                                      <p:cBhvr>
                                        <p:cTn id="177" dur="500" fill="hold"/>
                                        <p:tgtEl>
                                          <p:spTgt spid="66"/>
                                        </p:tgtEl>
                                        <p:attrNameLst>
                                          <p:attrName>ppt_w</p:attrName>
                                        </p:attrNameLst>
                                      </p:cBhvr>
                                      <p:tavLst>
                                        <p:tav tm="0">
                                          <p:val>
                                            <p:fltVal val="0"/>
                                          </p:val>
                                        </p:tav>
                                        <p:tav tm="100000">
                                          <p:val>
                                            <p:strVal val="#ppt_w"/>
                                          </p:val>
                                        </p:tav>
                                      </p:tavLst>
                                    </p:anim>
                                    <p:anim calcmode="lin" valueType="num">
                                      <p:cBhvr>
                                        <p:cTn id="178" dur="500" fill="hold"/>
                                        <p:tgtEl>
                                          <p:spTgt spid="66"/>
                                        </p:tgtEl>
                                        <p:attrNameLst>
                                          <p:attrName>ppt_h</p:attrName>
                                        </p:attrNameLst>
                                      </p:cBhvr>
                                      <p:tavLst>
                                        <p:tav tm="0">
                                          <p:val>
                                            <p:fltVal val="0"/>
                                          </p:val>
                                        </p:tav>
                                        <p:tav tm="100000">
                                          <p:val>
                                            <p:strVal val="#ppt_h"/>
                                          </p:val>
                                        </p:tav>
                                      </p:tavLst>
                                    </p:anim>
                                    <p:animEffect transition="in" filter="fade">
                                      <p:cBhvr>
                                        <p:cTn id="179" dur="500"/>
                                        <p:tgtEl>
                                          <p:spTgt spid="66"/>
                                        </p:tgtEl>
                                      </p:cBhvr>
                                    </p:animEffect>
                                  </p:childTnLst>
                                </p:cTn>
                              </p:par>
                            </p:childTnLst>
                          </p:cTn>
                        </p:par>
                      </p:childTnLst>
                    </p:cTn>
                  </p:par>
                  <p:par>
                    <p:cTn id="180" fill="hold">
                      <p:stCondLst>
                        <p:cond delay="indefinite"/>
                      </p:stCondLst>
                      <p:childTnLst>
                        <p:par>
                          <p:cTn id="181" fill="hold">
                            <p:stCondLst>
                              <p:cond delay="0"/>
                            </p:stCondLst>
                            <p:childTnLst>
                              <p:par>
                                <p:cTn id="182" presetID="16" presetClass="entr" presetSubtype="21" fill="hold" grpId="0" nodeType="clickEffect">
                                  <p:stCondLst>
                                    <p:cond delay="0"/>
                                  </p:stCondLst>
                                  <p:childTnLst>
                                    <p:set>
                                      <p:cBhvr>
                                        <p:cTn id="183" dur="1" fill="hold">
                                          <p:stCondLst>
                                            <p:cond delay="0"/>
                                          </p:stCondLst>
                                        </p:cTn>
                                        <p:tgtEl>
                                          <p:spTgt spid="67"/>
                                        </p:tgtEl>
                                        <p:attrNameLst>
                                          <p:attrName>style.visibility</p:attrName>
                                        </p:attrNameLst>
                                      </p:cBhvr>
                                      <p:to>
                                        <p:strVal val="visible"/>
                                      </p:to>
                                    </p:set>
                                    <p:animEffect transition="in" filter="barn(inVertical)">
                                      <p:cBhvr>
                                        <p:cTn id="184" dur="500"/>
                                        <p:tgtEl>
                                          <p:spTgt spid="67"/>
                                        </p:tgtEl>
                                      </p:cBhvr>
                                    </p:animEffect>
                                  </p:childTnLst>
                                </p:cTn>
                              </p:par>
                            </p:childTnLst>
                          </p:cTn>
                        </p:par>
                      </p:childTnLst>
                    </p:cTn>
                  </p:par>
                  <p:par>
                    <p:cTn id="185" fill="hold">
                      <p:stCondLst>
                        <p:cond delay="indefinite"/>
                      </p:stCondLst>
                      <p:childTnLst>
                        <p:par>
                          <p:cTn id="186" fill="hold">
                            <p:stCondLst>
                              <p:cond delay="0"/>
                            </p:stCondLst>
                            <p:childTnLst>
                              <p:par>
                                <p:cTn id="187" presetID="53" presetClass="entr" presetSubtype="16" fill="hold" grpId="0" nodeType="clickEffect">
                                  <p:stCondLst>
                                    <p:cond delay="0"/>
                                  </p:stCondLst>
                                  <p:childTnLst>
                                    <p:set>
                                      <p:cBhvr>
                                        <p:cTn id="188" dur="1" fill="hold">
                                          <p:stCondLst>
                                            <p:cond delay="0"/>
                                          </p:stCondLst>
                                        </p:cTn>
                                        <p:tgtEl>
                                          <p:spTgt spid="65"/>
                                        </p:tgtEl>
                                        <p:attrNameLst>
                                          <p:attrName>style.visibility</p:attrName>
                                        </p:attrNameLst>
                                      </p:cBhvr>
                                      <p:to>
                                        <p:strVal val="visible"/>
                                      </p:to>
                                    </p:set>
                                    <p:anim calcmode="lin" valueType="num">
                                      <p:cBhvr>
                                        <p:cTn id="189" dur="500" fill="hold"/>
                                        <p:tgtEl>
                                          <p:spTgt spid="65"/>
                                        </p:tgtEl>
                                        <p:attrNameLst>
                                          <p:attrName>ppt_w</p:attrName>
                                        </p:attrNameLst>
                                      </p:cBhvr>
                                      <p:tavLst>
                                        <p:tav tm="0">
                                          <p:val>
                                            <p:fltVal val="0"/>
                                          </p:val>
                                        </p:tav>
                                        <p:tav tm="100000">
                                          <p:val>
                                            <p:strVal val="#ppt_w"/>
                                          </p:val>
                                        </p:tav>
                                      </p:tavLst>
                                    </p:anim>
                                    <p:anim calcmode="lin" valueType="num">
                                      <p:cBhvr>
                                        <p:cTn id="190" dur="500" fill="hold"/>
                                        <p:tgtEl>
                                          <p:spTgt spid="65"/>
                                        </p:tgtEl>
                                        <p:attrNameLst>
                                          <p:attrName>ppt_h</p:attrName>
                                        </p:attrNameLst>
                                      </p:cBhvr>
                                      <p:tavLst>
                                        <p:tav tm="0">
                                          <p:val>
                                            <p:fltVal val="0"/>
                                          </p:val>
                                        </p:tav>
                                        <p:tav tm="100000">
                                          <p:val>
                                            <p:strVal val="#ppt_h"/>
                                          </p:val>
                                        </p:tav>
                                      </p:tavLst>
                                    </p:anim>
                                    <p:animEffect transition="in" filter="fade">
                                      <p:cBhvr>
                                        <p:cTn id="191" dur="500"/>
                                        <p:tgtEl>
                                          <p:spTgt spid="65"/>
                                        </p:tgtEl>
                                      </p:cBhvr>
                                    </p:animEffect>
                                  </p:childTnLst>
                                </p:cTn>
                              </p:par>
                            </p:childTnLst>
                          </p:cTn>
                        </p:par>
                      </p:childTnLst>
                    </p:cTn>
                  </p:par>
                  <p:par>
                    <p:cTn id="192" fill="hold">
                      <p:stCondLst>
                        <p:cond delay="indefinite"/>
                      </p:stCondLst>
                      <p:childTnLst>
                        <p:par>
                          <p:cTn id="193" fill="hold">
                            <p:stCondLst>
                              <p:cond delay="0"/>
                            </p:stCondLst>
                            <p:childTnLst>
                              <p:par>
                                <p:cTn id="194" presetID="16" presetClass="entr" presetSubtype="21" fill="hold" grpId="0" nodeType="clickEffect">
                                  <p:stCondLst>
                                    <p:cond delay="0"/>
                                  </p:stCondLst>
                                  <p:childTnLst>
                                    <p:set>
                                      <p:cBhvr>
                                        <p:cTn id="195" dur="1" fill="hold">
                                          <p:stCondLst>
                                            <p:cond delay="0"/>
                                          </p:stCondLst>
                                        </p:cTn>
                                        <p:tgtEl>
                                          <p:spTgt spid="72"/>
                                        </p:tgtEl>
                                        <p:attrNameLst>
                                          <p:attrName>style.visibility</p:attrName>
                                        </p:attrNameLst>
                                      </p:cBhvr>
                                      <p:to>
                                        <p:strVal val="visible"/>
                                      </p:to>
                                    </p:set>
                                    <p:animEffect transition="in" filter="barn(inVertical)">
                                      <p:cBhvr>
                                        <p:cTn id="196" dur="500"/>
                                        <p:tgtEl>
                                          <p:spTgt spid="72"/>
                                        </p:tgtEl>
                                      </p:cBhvr>
                                    </p:animEffect>
                                  </p:childTnLst>
                                </p:cTn>
                              </p:par>
                            </p:childTnLst>
                          </p:cTn>
                        </p:par>
                      </p:childTnLst>
                    </p:cTn>
                  </p:par>
                  <p:par>
                    <p:cTn id="197" fill="hold">
                      <p:stCondLst>
                        <p:cond delay="indefinite"/>
                      </p:stCondLst>
                      <p:childTnLst>
                        <p:par>
                          <p:cTn id="198" fill="hold">
                            <p:stCondLst>
                              <p:cond delay="0"/>
                            </p:stCondLst>
                            <p:childTnLst>
                              <p:par>
                                <p:cTn id="199" presetID="53" presetClass="entr" presetSubtype="16" fill="hold" grpId="0" nodeType="clickEffect">
                                  <p:stCondLst>
                                    <p:cond delay="0"/>
                                  </p:stCondLst>
                                  <p:childTnLst>
                                    <p:set>
                                      <p:cBhvr>
                                        <p:cTn id="200" dur="1" fill="hold">
                                          <p:stCondLst>
                                            <p:cond delay="0"/>
                                          </p:stCondLst>
                                        </p:cTn>
                                        <p:tgtEl>
                                          <p:spTgt spid="61"/>
                                        </p:tgtEl>
                                        <p:attrNameLst>
                                          <p:attrName>style.visibility</p:attrName>
                                        </p:attrNameLst>
                                      </p:cBhvr>
                                      <p:to>
                                        <p:strVal val="visible"/>
                                      </p:to>
                                    </p:set>
                                    <p:anim calcmode="lin" valueType="num">
                                      <p:cBhvr>
                                        <p:cTn id="201" dur="500" fill="hold"/>
                                        <p:tgtEl>
                                          <p:spTgt spid="61"/>
                                        </p:tgtEl>
                                        <p:attrNameLst>
                                          <p:attrName>ppt_w</p:attrName>
                                        </p:attrNameLst>
                                      </p:cBhvr>
                                      <p:tavLst>
                                        <p:tav tm="0">
                                          <p:val>
                                            <p:fltVal val="0"/>
                                          </p:val>
                                        </p:tav>
                                        <p:tav tm="100000">
                                          <p:val>
                                            <p:strVal val="#ppt_w"/>
                                          </p:val>
                                        </p:tav>
                                      </p:tavLst>
                                    </p:anim>
                                    <p:anim calcmode="lin" valueType="num">
                                      <p:cBhvr>
                                        <p:cTn id="202" dur="500" fill="hold"/>
                                        <p:tgtEl>
                                          <p:spTgt spid="61"/>
                                        </p:tgtEl>
                                        <p:attrNameLst>
                                          <p:attrName>ppt_h</p:attrName>
                                        </p:attrNameLst>
                                      </p:cBhvr>
                                      <p:tavLst>
                                        <p:tav tm="0">
                                          <p:val>
                                            <p:fltVal val="0"/>
                                          </p:val>
                                        </p:tav>
                                        <p:tav tm="100000">
                                          <p:val>
                                            <p:strVal val="#ppt_h"/>
                                          </p:val>
                                        </p:tav>
                                      </p:tavLst>
                                    </p:anim>
                                    <p:animEffect transition="in" filter="fade">
                                      <p:cBhvr>
                                        <p:cTn id="203" dur="500"/>
                                        <p:tgtEl>
                                          <p:spTgt spid="61"/>
                                        </p:tgtEl>
                                      </p:cBhvr>
                                    </p:animEffect>
                                  </p:childTnLst>
                                </p:cTn>
                              </p:par>
                            </p:childTnLst>
                          </p:cTn>
                        </p:par>
                      </p:childTnLst>
                    </p:cTn>
                  </p:par>
                  <p:par>
                    <p:cTn id="204" fill="hold">
                      <p:stCondLst>
                        <p:cond delay="indefinite"/>
                      </p:stCondLst>
                      <p:childTnLst>
                        <p:par>
                          <p:cTn id="205" fill="hold">
                            <p:stCondLst>
                              <p:cond delay="0"/>
                            </p:stCondLst>
                            <p:childTnLst>
                              <p:par>
                                <p:cTn id="206" presetID="16" presetClass="entr" presetSubtype="21" fill="hold" grpId="0" nodeType="clickEffect">
                                  <p:stCondLst>
                                    <p:cond delay="0"/>
                                  </p:stCondLst>
                                  <p:childTnLst>
                                    <p:set>
                                      <p:cBhvr>
                                        <p:cTn id="207" dur="1" fill="hold">
                                          <p:stCondLst>
                                            <p:cond delay="0"/>
                                          </p:stCondLst>
                                        </p:cTn>
                                        <p:tgtEl>
                                          <p:spTgt spid="68"/>
                                        </p:tgtEl>
                                        <p:attrNameLst>
                                          <p:attrName>style.visibility</p:attrName>
                                        </p:attrNameLst>
                                      </p:cBhvr>
                                      <p:to>
                                        <p:strVal val="visible"/>
                                      </p:to>
                                    </p:set>
                                    <p:animEffect transition="in" filter="barn(inVertical)">
                                      <p:cBhvr>
                                        <p:cTn id="208" dur="500"/>
                                        <p:tgtEl>
                                          <p:spTgt spid="68"/>
                                        </p:tgtEl>
                                      </p:cBhvr>
                                    </p:animEffect>
                                  </p:childTnLst>
                                </p:cTn>
                              </p:par>
                            </p:childTnLst>
                          </p:cTn>
                        </p:par>
                      </p:childTnLst>
                    </p:cTn>
                  </p:par>
                  <p:par>
                    <p:cTn id="209" fill="hold">
                      <p:stCondLst>
                        <p:cond delay="indefinite"/>
                      </p:stCondLst>
                      <p:childTnLst>
                        <p:par>
                          <p:cTn id="210" fill="hold">
                            <p:stCondLst>
                              <p:cond delay="0"/>
                            </p:stCondLst>
                            <p:childTnLst>
                              <p:par>
                                <p:cTn id="211" presetID="16" presetClass="entr" presetSubtype="21" fill="hold" grpId="0" nodeType="clickEffect">
                                  <p:stCondLst>
                                    <p:cond delay="0"/>
                                  </p:stCondLst>
                                  <p:childTnLst>
                                    <p:set>
                                      <p:cBhvr>
                                        <p:cTn id="212" dur="1" fill="hold">
                                          <p:stCondLst>
                                            <p:cond delay="0"/>
                                          </p:stCondLst>
                                        </p:cTn>
                                        <p:tgtEl>
                                          <p:spTgt spid="73"/>
                                        </p:tgtEl>
                                        <p:attrNameLst>
                                          <p:attrName>style.visibility</p:attrName>
                                        </p:attrNameLst>
                                      </p:cBhvr>
                                      <p:to>
                                        <p:strVal val="visible"/>
                                      </p:to>
                                    </p:set>
                                    <p:animEffect transition="in" filter="barn(inVertical)">
                                      <p:cBhvr>
                                        <p:cTn id="213" dur="500"/>
                                        <p:tgtEl>
                                          <p:spTgt spid="73"/>
                                        </p:tgtEl>
                                      </p:cBhvr>
                                    </p:animEffect>
                                  </p:childTnLst>
                                </p:cTn>
                              </p:par>
                            </p:childTnLst>
                          </p:cTn>
                        </p:par>
                      </p:childTnLst>
                    </p:cTn>
                  </p:par>
                  <p:par>
                    <p:cTn id="214" fill="hold">
                      <p:stCondLst>
                        <p:cond delay="indefinite"/>
                      </p:stCondLst>
                      <p:childTnLst>
                        <p:par>
                          <p:cTn id="215" fill="hold">
                            <p:stCondLst>
                              <p:cond delay="0"/>
                            </p:stCondLst>
                            <p:childTnLst>
                              <p:par>
                                <p:cTn id="216" presetID="53" presetClass="entr" presetSubtype="16" fill="hold" grpId="0" nodeType="clickEffect">
                                  <p:stCondLst>
                                    <p:cond delay="0"/>
                                  </p:stCondLst>
                                  <p:childTnLst>
                                    <p:set>
                                      <p:cBhvr>
                                        <p:cTn id="217" dur="1" fill="hold">
                                          <p:stCondLst>
                                            <p:cond delay="0"/>
                                          </p:stCondLst>
                                        </p:cTn>
                                        <p:tgtEl>
                                          <p:spTgt spid="62"/>
                                        </p:tgtEl>
                                        <p:attrNameLst>
                                          <p:attrName>style.visibility</p:attrName>
                                        </p:attrNameLst>
                                      </p:cBhvr>
                                      <p:to>
                                        <p:strVal val="visible"/>
                                      </p:to>
                                    </p:set>
                                    <p:anim calcmode="lin" valueType="num">
                                      <p:cBhvr>
                                        <p:cTn id="218" dur="500" fill="hold"/>
                                        <p:tgtEl>
                                          <p:spTgt spid="62"/>
                                        </p:tgtEl>
                                        <p:attrNameLst>
                                          <p:attrName>ppt_w</p:attrName>
                                        </p:attrNameLst>
                                      </p:cBhvr>
                                      <p:tavLst>
                                        <p:tav tm="0">
                                          <p:val>
                                            <p:fltVal val="0"/>
                                          </p:val>
                                        </p:tav>
                                        <p:tav tm="100000">
                                          <p:val>
                                            <p:strVal val="#ppt_w"/>
                                          </p:val>
                                        </p:tav>
                                      </p:tavLst>
                                    </p:anim>
                                    <p:anim calcmode="lin" valueType="num">
                                      <p:cBhvr>
                                        <p:cTn id="219" dur="500" fill="hold"/>
                                        <p:tgtEl>
                                          <p:spTgt spid="62"/>
                                        </p:tgtEl>
                                        <p:attrNameLst>
                                          <p:attrName>ppt_h</p:attrName>
                                        </p:attrNameLst>
                                      </p:cBhvr>
                                      <p:tavLst>
                                        <p:tav tm="0">
                                          <p:val>
                                            <p:fltVal val="0"/>
                                          </p:val>
                                        </p:tav>
                                        <p:tav tm="100000">
                                          <p:val>
                                            <p:strVal val="#ppt_h"/>
                                          </p:val>
                                        </p:tav>
                                      </p:tavLst>
                                    </p:anim>
                                    <p:animEffect transition="in" filter="fade">
                                      <p:cBhvr>
                                        <p:cTn id="220" dur="500"/>
                                        <p:tgtEl>
                                          <p:spTgt spid="62"/>
                                        </p:tgtEl>
                                      </p:cBhvr>
                                    </p:animEffect>
                                  </p:childTnLst>
                                </p:cTn>
                              </p:par>
                            </p:childTnLst>
                          </p:cTn>
                        </p:par>
                      </p:childTnLst>
                    </p:cTn>
                  </p:par>
                  <p:par>
                    <p:cTn id="221" fill="hold">
                      <p:stCondLst>
                        <p:cond delay="indefinite"/>
                      </p:stCondLst>
                      <p:childTnLst>
                        <p:par>
                          <p:cTn id="222" fill="hold">
                            <p:stCondLst>
                              <p:cond delay="0"/>
                            </p:stCondLst>
                            <p:childTnLst>
                              <p:par>
                                <p:cTn id="223" presetID="16" presetClass="entr" presetSubtype="21" fill="hold" grpId="0" nodeType="clickEffect">
                                  <p:stCondLst>
                                    <p:cond delay="0"/>
                                  </p:stCondLst>
                                  <p:childTnLst>
                                    <p:set>
                                      <p:cBhvr>
                                        <p:cTn id="224" dur="1" fill="hold">
                                          <p:stCondLst>
                                            <p:cond delay="0"/>
                                          </p:stCondLst>
                                        </p:cTn>
                                        <p:tgtEl>
                                          <p:spTgt spid="69"/>
                                        </p:tgtEl>
                                        <p:attrNameLst>
                                          <p:attrName>style.visibility</p:attrName>
                                        </p:attrNameLst>
                                      </p:cBhvr>
                                      <p:to>
                                        <p:strVal val="visible"/>
                                      </p:to>
                                    </p:set>
                                    <p:animEffect transition="in" filter="barn(inVertical)">
                                      <p:cBhvr>
                                        <p:cTn id="225" dur="500"/>
                                        <p:tgtEl>
                                          <p:spTgt spid="69"/>
                                        </p:tgtEl>
                                      </p:cBhvr>
                                    </p:animEffect>
                                  </p:childTnLst>
                                </p:cTn>
                              </p:par>
                            </p:childTnLst>
                          </p:cTn>
                        </p:par>
                      </p:childTnLst>
                    </p:cTn>
                  </p:par>
                  <p:par>
                    <p:cTn id="226" fill="hold">
                      <p:stCondLst>
                        <p:cond delay="indefinite"/>
                      </p:stCondLst>
                      <p:childTnLst>
                        <p:par>
                          <p:cTn id="227" fill="hold">
                            <p:stCondLst>
                              <p:cond delay="0"/>
                            </p:stCondLst>
                            <p:childTnLst>
                              <p:par>
                                <p:cTn id="228" presetID="16" presetClass="entr" presetSubtype="21" fill="hold" grpId="0" nodeType="clickEffect">
                                  <p:stCondLst>
                                    <p:cond delay="0"/>
                                  </p:stCondLst>
                                  <p:childTnLst>
                                    <p:set>
                                      <p:cBhvr>
                                        <p:cTn id="229" dur="1" fill="hold">
                                          <p:stCondLst>
                                            <p:cond delay="0"/>
                                          </p:stCondLst>
                                        </p:cTn>
                                        <p:tgtEl>
                                          <p:spTgt spid="74"/>
                                        </p:tgtEl>
                                        <p:attrNameLst>
                                          <p:attrName>style.visibility</p:attrName>
                                        </p:attrNameLst>
                                      </p:cBhvr>
                                      <p:to>
                                        <p:strVal val="visible"/>
                                      </p:to>
                                    </p:set>
                                    <p:animEffect transition="in" filter="barn(inVertical)">
                                      <p:cBhvr>
                                        <p:cTn id="230" dur="500"/>
                                        <p:tgtEl>
                                          <p:spTgt spid="74"/>
                                        </p:tgtEl>
                                      </p:cBhvr>
                                    </p:animEffect>
                                  </p:childTnLst>
                                </p:cTn>
                              </p:par>
                            </p:childTnLst>
                          </p:cTn>
                        </p:par>
                      </p:childTnLst>
                    </p:cTn>
                  </p:par>
                  <p:par>
                    <p:cTn id="231" fill="hold">
                      <p:stCondLst>
                        <p:cond delay="indefinite"/>
                      </p:stCondLst>
                      <p:childTnLst>
                        <p:par>
                          <p:cTn id="232" fill="hold">
                            <p:stCondLst>
                              <p:cond delay="0"/>
                            </p:stCondLst>
                            <p:childTnLst>
                              <p:par>
                                <p:cTn id="233" presetID="53" presetClass="entr" presetSubtype="16" fill="hold" grpId="0" nodeType="clickEffect">
                                  <p:stCondLst>
                                    <p:cond delay="0"/>
                                  </p:stCondLst>
                                  <p:childTnLst>
                                    <p:set>
                                      <p:cBhvr>
                                        <p:cTn id="234" dur="1" fill="hold">
                                          <p:stCondLst>
                                            <p:cond delay="0"/>
                                          </p:stCondLst>
                                        </p:cTn>
                                        <p:tgtEl>
                                          <p:spTgt spid="63"/>
                                        </p:tgtEl>
                                        <p:attrNameLst>
                                          <p:attrName>style.visibility</p:attrName>
                                        </p:attrNameLst>
                                      </p:cBhvr>
                                      <p:to>
                                        <p:strVal val="visible"/>
                                      </p:to>
                                    </p:set>
                                    <p:anim calcmode="lin" valueType="num">
                                      <p:cBhvr>
                                        <p:cTn id="235" dur="500" fill="hold"/>
                                        <p:tgtEl>
                                          <p:spTgt spid="63"/>
                                        </p:tgtEl>
                                        <p:attrNameLst>
                                          <p:attrName>ppt_w</p:attrName>
                                        </p:attrNameLst>
                                      </p:cBhvr>
                                      <p:tavLst>
                                        <p:tav tm="0">
                                          <p:val>
                                            <p:fltVal val="0"/>
                                          </p:val>
                                        </p:tav>
                                        <p:tav tm="100000">
                                          <p:val>
                                            <p:strVal val="#ppt_w"/>
                                          </p:val>
                                        </p:tav>
                                      </p:tavLst>
                                    </p:anim>
                                    <p:anim calcmode="lin" valueType="num">
                                      <p:cBhvr>
                                        <p:cTn id="236" dur="500" fill="hold"/>
                                        <p:tgtEl>
                                          <p:spTgt spid="63"/>
                                        </p:tgtEl>
                                        <p:attrNameLst>
                                          <p:attrName>ppt_h</p:attrName>
                                        </p:attrNameLst>
                                      </p:cBhvr>
                                      <p:tavLst>
                                        <p:tav tm="0">
                                          <p:val>
                                            <p:fltVal val="0"/>
                                          </p:val>
                                        </p:tav>
                                        <p:tav tm="100000">
                                          <p:val>
                                            <p:strVal val="#ppt_h"/>
                                          </p:val>
                                        </p:tav>
                                      </p:tavLst>
                                    </p:anim>
                                    <p:animEffect transition="in" filter="fade">
                                      <p:cBhvr>
                                        <p:cTn id="237" dur="500"/>
                                        <p:tgtEl>
                                          <p:spTgt spid="63"/>
                                        </p:tgtEl>
                                      </p:cBhvr>
                                    </p:animEffect>
                                  </p:childTnLst>
                                </p:cTn>
                              </p:par>
                            </p:childTnLst>
                          </p:cTn>
                        </p:par>
                      </p:childTnLst>
                    </p:cTn>
                  </p:par>
                  <p:par>
                    <p:cTn id="238" fill="hold">
                      <p:stCondLst>
                        <p:cond delay="indefinite"/>
                      </p:stCondLst>
                      <p:childTnLst>
                        <p:par>
                          <p:cTn id="239" fill="hold">
                            <p:stCondLst>
                              <p:cond delay="0"/>
                            </p:stCondLst>
                            <p:childTnLst>
                              <p:par>
                                <p:cTn id="240" presetID="16" presetClass="entr" presetSubtype="21" fill="hold" grpId="0" nodeType="clickEffect">
                                  <p:stCondLst>
                                    <p:cond delay="0"/>
                                  </p:stCondLst>
                                  <p:childTnLst>
                                    <p:set>
                                      <p:cBhvr>
                                        <p:cTn id="241" dur="1" fill="hold">
                                          <p:stCondLst>
                                            <p:cond delay="0"/>
                                          </p:stCondLst>
                                        </p:cTn>
                                        <p:tgtEl>
                                          <p:spTgt spid="70"/>
                                        </p:tgtEl>
                                        <p:attrNameLst>
                                          <p:attrName>style.visibility</p:attrName>
                                        </p:attrNameLst>
                                      </p:cBhvr>
                                      <p:to>
                                        <p:strVal val="visible"/>
                                      </p:to>
                                    </p:set>
                                    <p:animEffect transition="in" filter="barn(inVertical)">
                                      <p:cBhvr>
                                        <p:cTn id="242" dur="500"/>
                                        <p:tgtEl>
                                          <p:spTgt spid="70"/>
                                        </p:tgtEl>
                                      </p:cBhvr>
                                    </p:animEffect>
                                  </p:childTnLst>
                                </p:cTn>
                              </p:par>
                            </p:childTnLst>
                          </p:cTn>
                        </p:par>
                      </p:childTnLst>
                    </p:cTn>
                  </p:par>
                  <p:par>
                    <p:cTn id="243" fill="hold">
                      <p:stCondLst>
                        <p:cond delay="indefinite"/>
                      </p:stCondLst>
                      <p:childTnLst>
                        <p:par>
                          <p:cTn id="244" fill="hold">
                            <p:stCondLst>
                              <p:cond delay="0"/>
                            </p:stCondLst>
                            <p:childTnLst>
                              <p:par>
                                <p:cTn id="245" presetID="16" presetClass="entr" presetSubtype="21" fill="hold" grpId="0" nodeType="clickEffect">
                                  <p:stCondLst>
                                    <p:cond delay="0"/>
                                  </p:stCondLst>
                                  <p:childTnLst>
                                    <p:set>
                                      <p:cBhvr>
                                        <p:cTn id="246" dur="1" fill="hold">
                                          <p:stCondLst>
                                            <p:cond delay="0"/>
                                          </p:stCondLst>
                                        </p:cTn>
                                        <p:tgtEl>
                                          <p:spTgt spid="75"/>
                                        </p:tgtEl>
                                        <p:attrNameLst>
                                          <p:attrName>style.visibility</p:attrName>
                                        </p:attrNameLst>
                                      </p:cBhvr>
                                      <p:to>
                                        <p:strVal val="visible"/>
                                      </p:to>
                                    </p:set>
                                    <p:animEffect transition="in" filter="barn(inVertical)">
                                      <p:cBhvr>
                                        <p:cTn id="247" dur="500"/>
                                        <p:tgtEl>
                                          <p:spTgt spid="75"/>
                                        </p:tgtEl>
                                      </p:cBhvr>
                                    </p:animEffect>
                                  </p:childTnLst>
                                </p:cTn>
                              </p:par>
                            </p:childTnLst>
                          </p:cTn>
                        </p:par>
                      </p:childTnLst>
                    </p:cTn>
                  </p:par>
                  <p:par>
                    <p:cTn id="248" fill="hold">
                      <p:stCondLst>
                        <p:cond delay="indefinite"/>
                      </p:stCondLst>
                      <p:childTnLst>
                        <p:par>
                          <p:cTn id="249" fill="hold">
                            <p:stCondLst>
                              <p:cond delay="0"/>
                            </p:stCondLst>
                            <p:childTnLst>
                              <p:par>
                                <p:cTn id="250" presetID="53" presetClass="entr" presetSubtype="16" fill="hold" grpId="0" nodeType="clickEffect">
                                  <p:stCondLst>
                                    <p:cond delay="0"/>
                                  </p:stCondLst>
                                  <p:childTnLst>
                                    <p:set>
                                      <p:cBhvr>
                                        <p:cTn id="251" dur="1" fill="hold">
                                          <p:stCondLst>
                                            <p:cond delay="0"/>
                                          </p:stCondLst>
                                        </p:cTn>
                                        <p:tgtEl>
                                          <p:spTgt spid="64"/>
                                        </p:tgtEl>
                                        <p:attrNameLst>
                                          <p:attrName>style.visibility</p:attrName>
                                        </p:attrNameLst>
                                      </p:cBhvr>
                                      <p:to>
                                        <p:strVal val="visible"/>
                                      </p:to>
                                    </p:set>
                                    <p:anim calcmode="lin" valueType="num">
                                      <p:cBhvr>
                                        <p:cTn id="252" dur="500" fill="hold"/>
                                        <p:tgtEl>
                                          <p:spTgt spid="64"/>
                                        </p:tgtEl>
                                        <p:attrNameLst>
                                          <p:attrName>ppt_w</p:attrName>
                                        </p:attrNameLst>
                                      </p:cBhvr>
                                      <p:tavLst>
                                        <p:tav tm="0">
                                          <p:val>
                                            <p:fltVal val="0"/>
                                          </p:val>
                                        </p:tav>
                                        <p:tav tm="100000">
                                          <p:val>
                                            <p:strVal val="#ppt_w"/>
                                          </p:val>
                                        </p:tav>
                                      </p:tavLst>
                                    </p:anim>
                                    <p:anim calcmode="lin" valueType="num">
                                      <p:cBhvr>
                                        <p:cTn id="253" dur="500" fill="hold"/>
                                        <p:tgtEl>
                                          <p:spTgt spid="64"/>
                                        </p:tgtEl>
                                        <p:attrNameLst>
                                          <p:attrName>ppt_h</p:attrName>
                                        </p:attrNameLst>
                                      </p:cBhvr>
                                      <p:tavLst>
                                        <p:tav tm="0">
                                          <p:val>
                                            <p:fltVal val="0"/>
                                          </p:val>
                                        </p:tav>
                                        <p:tav tm="100000">
                                          <p:val>
                                            <p:strVal val="#ppt_h"/>
                                          </p:val>
                                        </p:tav>
                                      </p:tavLst>
                                    </p:anim>
                                    <p:animEffect transition="in" filter="fade">
                                      <p:cBhvr>
                                        <p:cTn id="254" dur="500"/>
                                        <p:tgtEl>
                                          <p:spTgt spid="64"/>
                                        </p:tgtEl>
                                      </p:cBhvr>
                                    </p:animEffect>
                                  </p:childTnLst>
                                </p:cTn>
                              </p:par>
                            </p:childTnLst>
                          </p:cTn>
                        </p:par>
                      </p:childTnLst>
                    </p:cTn>
                  </p:par>
                  <p:par>
                    <p:cTn id="255" fill="hold">
                      <p:stCondLst>
                        <p:cond delay="indefinite"/>
                      </p:stCondLst>
                      <p:childTnLst>
                        <p:par>
                          <p:cTn id="256" fill="hold">
                            <p:stCondLst>
                              <p:cond delay="0"/>
                            </p:stCondLst>
                            <p:childTnLst>
                              <p:par>
                                <p:cTn id="257" presetID="16" presetClass="entr" presetSubtype="21" fill="hold" grpId="0" nodeType="clickEffect">
                                  <p:stCondLst>
                                    <p:cond delay="0"/>
                                  </p:stCondLst>
                                  <p:childTnLst>
                                    <p:set>
                                      <p:cBhvr>
                                        <p:cTn id="258" dur="1" fill="hold">
                                          <p:stCondLst>
                                            <p:cond delay="0"/>
                                          </p:stCondLst>
                                        </p:cTn>
                                        <p:tgtEl>
                                          <p:spTgt spid="71"/>
                                        </p:tgtEl>
                                        <p:attrNameLst>
                                          <p:attrName>style.visibility</p:attrName>
                                        </p:attrNameLst>
                                      </p:cBhvr>
                                      <p:to>
                                        <p:strVal val="visible"/>
                                      </p:to>
                                    </p:set>
                                    <p:animEffect transition="in" filter="barn(inVertical)">
                                      <p:cBhvr>
                                        <p:cTn id="259" dur="500"/>
                                        <p:tgtEl>
                                          <p:spTgt spid="71"/>
                                        </p:tgtEl>
                                      </p:cBhvr>
                                    </p:animEffect>
                                  </p:childTnLst>
                                </p:cTn>
                              </p:par>
                            </p:childTnLst>
                          </p:cTn>
                        </p:par>
                      </p:childTnLst>
                    </p:cTn>
                  </p:par>
                  <p:par>
                    <p:cTn id="260" fill="hold">
                      <p:stCondLst>
                        <p:cond delay="indefinite"/>
                      </p:stCondLst>
                      <p:childTnLst>
                        <p:par>
                          <p:cTn id="261" fill="hold">
                            <p:stCondLst>
                              <p:cond delay="0"/>
                            </p:stCondLst>
                            <p:childTnLst>
                              <p:par>
                                <p:cTn id="262" presetID="16" presetClass="entr" presetSubtype="21" fill="hold" grpId="0" nodeType="clickEffect">
                                  <p:stCondLst>
                                    <p:cond delay="0"/>
                                  </p:stCondLst>
                                  <p:childTnLst>
                                    <p:set>
                                      <p:cBhvr>
                                        <p:cTn id="263" dur="1" fill="hold">
                                          <p:stCondLst>
                                            <p:cond delay="0"/>
                                          </p:stCondLst>
                                        </p:cTn>
                                        <p:tgtEl>
                                          <p:spTgt spid="76"/>
                                        </p:tgtEl>
                                        <p:attrNameLst>
                                          <p:attrName>style.visibility</p:attrName>
                                        </p:attrNameLst>
                                      </p:cBhvr>
                                      <p:to>
                                        <p:strVal val="visible"/>
                                      </p:to>
                                    </p:set>
                                    <p:animEffect transition="in" filter="barn(inVertical)">
                                      <p:cBhvr>
                                        <p:cTn id="264" dur="500"/>
                                        <p:tgtEl>
                                          <p:spTgt spid="76"/>
                                        </p:tgtEl>
                                      </p:cBhvr>
                                    </p:animEffect>
                                  </p:childTnLst>
                                </p:cTn>
                              </p:par>
                            </p:childTnLst>
                          </p:cTn>
                        </p:par>
                      </p:childTnLst>
                    </p:cTn>
                  </p:par>
                  <p:par>
                    <p:cTn id="265" fill="hold">
                      <p:stCondLst>
                        <p:cond delay="indefinite"/>
                      </p:stCondLst>
                      <p:childTnLst>
                        <p:par>
                          <p:cTn id="266" fill="hold">
                            <p:stCondLst>
                              <p:cond delay="0"/>
                            </p:stCondLst>
                            <p:childTnLst>
                              <p:par>
                                <p:cTn id="267" presetID="53" presetClass="entr" presetSubtype="16" fill="hold" grpId="0" nodeType="clickEffect">
                                  <p:stCondLst>
                                    <p:cond delay="0"/>
                                  </p:stCondLst>
                                  <p:childTnLst>
                                    <p:set>
                                      <p:cBhvr>
                                        <p:cTn id="268" dur="1" fill="hold">
                                          <p:stCondLst>
                                            <p:cond delay="0"/>
                                          </p:stCondLst>
                                        </p:cTn>
                                        <p:tgtEl>
                                          <p:spTgt spid="79"/>
                                        </p:tgtEl>
                                        <p:attrNameLst>
                                          <p:attrName>style.visibility</p:attrName>
                                        </p:attrNameLst>
                                      </p:cBhvr>
                                      <p:to>
                                        <p:strVal val="visible"/>
                                      </p:to>
                                    </p:set>
                                    <p:anim calcmode="lin" valueType="num">
                                      <p:cBhvr>
                                        <p:cTn id="269" dur="500" fill="hold"/>
                                        <p:tgtEl>
                                          <p:spTgt spid="79"/>
                                        </p:tgtEl>
                                        <p:attrNameLst>
                                          <p:attrName>ppt_w</p:attrName>
                                        </p:attrNameLst>
                                      </p:cBhvr>
                                      <p:tavLst>
                                        <p:tav tm="0">
                                          <p:val>
                                            <p:fltVal val="0"/>
                                          </p:val>
                                        </p:tav>
                                        <p:tav tm="100000">
                                          <p:val>
                                            <p:strVal val="#ppt_w"/>
                                          </p:val>
                                        </p:tav>
                                      </p:tavLst>
                                    </p:anim>
                                    <p:anim calcmode="lin" valueType="num">
                                      <p:cBhvr>
                                        <p:cTn id="270" dur="500" fill="hold"/>
                                        <p:tgtEl>
                                          <p:spTgt spid="79"/>
                                        </p:tgtEl>
                                        <p:attrNameLst>
                                          <p:attrName>ppt_h</p:attrName>
                                        </p:attrNameLst>
                                      </p:cBhvr>
                                      <p:tavLst>
                                        <p:tav tm="0">
                                          <p:val>
                                            <p:fltVal val="0"/>
                                          </p:val>
                                        </p:tav>
                                        <p:tav tm="100000">
                                          <p:val>
                                            <p:strVal val="#ppt_h"/>
                                          </p:val>
                                        </p:tav>
                                      </p:tavLst>
                                    </p:anim>
                                    <p:animEffect transition="in" filter="fade">
                                      <p:cBhvr>
                                        <p:cTn id="271" dur="500"/>
                                        <p:tgtEl>
                                          <p:spTgt spid="79"/>
                                        </p:tgtEl>
                                      </p:cBhvr>
                                    </p:animEffect>
                                  </p:childTnLst>
                                </p:cTn>
                              </p:par>
                            </p:childTnLst>
                          </p:cTn>
                        </p:par>
                      </p:childTnLst>
                    </p:cTn>
                  </p:par>
                  <p:par>
                    <p:cTn id="272" fill="hold">
                      <p:stCondLst>
                        <p:cond delay="indefinite"/>
                      </p:stCondLst>
                      <p:childTnLst>
                        <p:par>
                          <p:cTn id="273" fill="hold">
                            <p:stCondLst>
                              <p:cond delay="0"/>
                            </p:stCondLst>
                            <p:childTnLst>
                              <p:par>
                                <p:cTn id="274" presetID="53" presetClass="entr" presetSubtype="16" fill="hold" grpId="0" nodeType="clickEffect">
                                  <p:stCondLst>
                                    <p:cond delay="0"/>
                                  </p:stCondLst>
                                  <p:childTnLst>
                                    <p:set>
                                      <p:cBhvr>
                                        <p:cTn id="275" dur="1" fill="hold">
                                          <p:stCondLst>
                                            <p:cond delay="0"/>
                                          </p:stCondLst>
                                        </p:cTn>
                                        <p:tgtEl>
                                          <p:spTgt spid="17"/>
                                        </p:tgtEl>
                                        <p:attrNameLst>
                                          <p:attrName>style.visibility</p:attrName>
                                        </p:attrNameLst>
                                      </p:cBhvr>
                                      <p:to>
                                        <p:strVal val="visible"/>
                                      </p:to>
                                    </p:set>
                                    <p:anim calcmode="lin" valueType="num">
                                      <p:cBhvr>
                                        <p:cTn id="276" dur="500" fill="hold"/>
                                        <p:tgtEl>
                                          <p:spTgt spid="17"/>
                                        </p:tgtEl>
                                        <p:attrNameLst>
                                          <p:attrName>ppt_w</p:attrName>
                                        </p:attrNameLst>
                                      </p:cBhvr>
                                      <p:tavLst>
                                        <p:tav tm="0">
                                          <p:val>
                                            <p:fltVal val="0"/>
                                          </p:val>
                                        </p:tav>
                                        <p:tav tm="100000">
                                          <p:val>
                                            <p:strVal val="#ppt_w"/>
                                          </p:val>
                                        </p:tav>
                                      </p:tavLst>
                                    </p:anim>
                                    <p:anim calcmode="lin" valueType="num">
                                      <p:cBhvr>
                                        <p:cTn id="277" dur="500" fill="hold"/>
                                        <p:tgtEl>
                                          <p:spTgt spid="17"/>
                                        </p:tgtEl>
                                        <p:attrNameLst>
                                          <p:attrName>ppt_h</p:attrName>
                                        </p:attrNameLst>
                                      </p:cBhvr>
                                      <p:tavLst>
                                        <p:tav tm="0">
                                          <p:val>
                                            <p:fltVal val="0"/>
                                          </p:val>
                                        </p:tav>
                                        <p:tav tm="100000">
                                          <p:val>
                                            <p:strVal val="#ppt_h"/>
                                          </p:val>
                                        </p:tav>
                                      </p:tavLst>
                                    </p:anim>
                                    <p:animEffect transition="in" filter="fade">
                                      <p:cBhvr>
                                        <p:cTn id="278" dur="500"/>
                                        <p:tgtEl>
                                          <p:spTgt spid="17"/>
                                        </p:tgtEl>
                                      </p:cBhvr>
                                    </p:animEffect>
                                  </p:childTnLst>
                                </p:cTn>
                              </p:par>
                            </p:childTnLst>
                          </p:cTn>
                        </p:par>
                      </p:childTnLst>
                    </p:cTn>
                  </p:par>
                  <p:par>
                    <p:cTn id="279" fill="hold">
                      <p:stCondLst>
                        <p:cond delay="indefinite"/>
                      </p:stCondLst>
                      <p:childTnLst>
                        <p:par>
                          <p:cTn id="280" fill="hold">
                            <p:stCondLst>
                              <p:cond delay="0"/>
                            </p:stCondLst>
                            <p:childTnLst>
                              <p:par>
                                <p:cTn id="281" presetID="1" presetClass="entr" presetSubtype="0" fill="hold" nodeType="clickEffect">
                                  <p:stCondLst>
                                    <p:cond delay="0"/>
                                  </p:stCondLst>
                                  <p:childTnLst>
                                    <p:set>
                                      <p:cBhvr>
                                        <p:cTn id="282"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283" fill="hold">
                      <p:stCondLst>
                        <p:cond delay="indefinite"/>
                      </p:stCondLst>
                      <p:childTnLst>
                        <p:par>
                          <p:cTn id="284" fill="hold">
                            <p:stCondLst>
                              <p:cond delay="0"/>
                            </p:stCondLst>
                            <p:childTnLst>
                              <p:par>
                                <p:cTn id="285" presetID="1" presetClass="entr" presetSubtype="0" fill="hold" nodeType="clickEffect">
                                  <p:stCondLst>
                                    <p:cond delay="0"/>
                                  </p:stCondLst>
                                  <p:childTnLst>
                                    <p:set>
                                      <p:cBhvr>
                                        <p:cTn id="286" dur="1" fill="hold">
                                          <p:stCondLst>
                                            <p:cond delay="0"/>
                                          </p:stCondLst>
                                        </p:cTn>
                                        <p:tgtEl>
                                          <p:spTgt spid="1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7" grpId="0" animBg="1"/>
      <p:bldP spid="8" grpId="0" animBg="1"/>
      <p:bldP spid="9" grpId="0" animBg="1"/>
      <p:bldP spid="6" grpId="0" animBg="1"/>
      <p:bldP spid="17" grpId="0" animBg="1"/>
      <p:bldP spid="21" grpId="0" animBg="1"/>
      <p:bldP spid="22" grpId="0" animBg="1"/>
      <p:bldP spid="23" grpId="0" animBg="1"/>
      <p:bldP spid="24" grpId="0" animBg="1"/>
      <p:bldP spid="25" grpId="0" animBg="1"/>
      <p:bldP spid="26" grpId="0" animBg="1"/>
      <p:bldP spid="27"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4</a:t>
            </a:r>
            <a:endParaRPr lang="fr-FR" sz="4000" dirty="0">
              <a:latin typeface="+mn-lt"/>
            </a:endParaRPr>
          </a:p>
        </p:txBody>
      </p:sp>
      <p:sp>
        <p:nvSpPr>
          <p:cNvPr id="3" name="Sous-titre 2"/>
          <p:cNvSpPr>
            <a:spLocks noGrp="1"/>
          </p:cNvSpPr>
          <p:nvPr>
            <p:ph type="subTitle" idx="1"/>
          </p:nvPr>
        </p:nvSpPr>
        <p:spPr>
          <a:xfrm>
            <a:off x="230659" y="848497"/>
            <a:ext cx="11763221" cy="5782961"/>
          </a:xfrm>
        </p:spPr>
        <p:txBody>
          <a:bodyPr/>
          <a:lstStyle/>
          <a:p>
            <a:r>
              <a:rPr lang="fr-FR" b="1" dirty="0" smtClean="0"/>
              <a:t>Rappel des règles d’entames</a:t>
            </a:r>
          </a:p>
          <a:p>
            <a:pPr algn="l"/>
            <a:r>
              <a:rPr lang="fr-FR" b="1" dirty="0"/>
              <a:t>Exercice </a:t>
            </a:r>
            <a:r>
              <a:rPr lang="fr-FR" b="1" dirty="0" smtClean="0"/>
              <a:t>2 :  </a:t>
            </a:r>
            <a:r>
              <a:rPr lang="fr-FR" dirty="0" smtClean="0"/>
              <a:t>Combien l’</a:t>
            </a:r>
            <a:r>
              <a:rPr lang="fr-FR" dirty="0" err="1" smtClean="0"/>
              <a:t>entameur</a:t>
            </a:r>
            <a:r>
              <a:rPr lang="fr-FR" dirty="0" smtClean="0"/>
              <a:t> peut-il espérer affranchir de levées dans sa couleur longue ?</a:t>
            </a:r>
            <a:endParaRPr lang="fr-FR" dirty="0"/>
          </a:p>
          <a:p>
            <a:pPr algn="l"/>
            <a:r>
              <a:rPr lang="fr-FR" b="1" dirty="0" smtClean="0"/>
              <a:t>				</a:t>
            </a:r>
          </a:p>
          <a:p>
            <a:pPr algn="l"/>
            <a:endParaRPr lang="fr-FR" dirty="0">
              <a:solidFill>
                <a:srgbClr val="00B050"/>
              </a:solidFill>
            </a:endParaRPr>
          </a:p>
        </p:txBody>
      </p:sp>
      <p:sp>
        <p:nvSpPr>
          <p:cNvPr id="5" name="ZoneTexte 4"/>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8" name="Rectangle à coins arrondis 7"/>
          <p:cNvSpPr/>
          <p:nvPr/>
        </p:nvSpPr>
        <p:spPr>
          <a:xfrm>
            <a:off x="333192" y="4705344"/>
            <a:ext cx="1929946" cy="143266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4 3</a:t>
            </a:r>
          </a:p>
          <a:p>
            <a:r>
              <a:rPr lang="fr-FR" sz="2400" dirty="0" smtClean="0">
                <a:solidFill>
                  <a:srgbClr val="FF0000"/>
                </a:solidFill>
              </a:rPr>
              <a:t>♥ </a:t>
            </a:r>
            <a:r>
              <a:rPr lang="fr-FR" sz="2400" b="1" dirty="0" smtClean="0">
                <a:solidFill>
                  <a:schemeClr val="tx1"/>
                </a:solidFill>
              </a:rPr>
              <a:t>D V 10 9 8</a:t>
            </a:r>
            <a:r>
              <a:rPr lang="fr-FR" sz="2400" b="1" dirty="0">
                <a:solidFill>
                  <a:schemeClr val="tx1"/>
                </a:solidFill>
              </a:rPr>
              <a:t/>
            </a:r>
            <a:br>
              <a:rPr lang="fr-FR" sz="2400" b="1" dirty="0">
                <a:solidFill>
                  <a:schemeClr val="tx1"/>
                </a:solidFill>
              </a:rPr>
            </a:br>
            <a:r>
              <a:rPr lang="fr-FR" sz="2400" dirty="0" smtClean="0">
                <a:solidFill>
                  <a:srgbClr val="FFC000"/>
                </a:solidFill>
              </a:rPr>
              <a:t>♦ </a:t>
            </a:r>
            <a:r>
              <a:rPr lang="fr-FR" sz="2400" b="1" dirty="0" smtClean="0">
                <a:solidFill>
                  <a:schemeClr val="tx1"/>
                </a:solidFill>
              </a:rPr>
              <a:t>A 4 2</a:t>
            </a:r>
          </a:p>
          <a:p>
            <a:r>
              <a:rPr lang="fr-FR" sz="2400" dirty="0" smtClean="0">
                <a:solidFill>
                  <a:srgbClr val="00B050"/>
                </a:solidFill>
              </a:rPr>
              <a:t>♣ </a:t>
            </a:r>
            <a:r>
              <a:rPr lang="fr-FR" sz="2400" b="1" dirty="0" smtClean="0">
                <a:solidFill>
                  <a:schemeClr val="tx1"/>
                </a:solidFill>
              </a:rPr>
              <a:t>A 5 3</a:t>
            </a:r>
            <a:endParaRPr lang="fr-FR" sz="2400" dirty="0">
              <a:solidFill>
                <a:schemeClr val="tx1"/>
              </a:solidFill>
            </a:endParaRPr>
          </a:p>
        </p:txBody>
      </p:sp>
      <p:sp>
        <p:nvSpPr>
          <p:cNvPr id="9" name="Rectangle à coins arrondis 8"/>
          <p:cNvSpPr/>
          <p:nvPr/>
        </p:nvSpPr>
        <p:spPr>
          <a:xfrm>
            <a:off x="333192" y="3256233"/>
            <a:ext cx="1929946" cy="143266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V 10 9 8 7</a:t>
            </a:r>
            <a:br>
              <a:rPr lang="fr-FR" sz="2400" b="1" dirty="0" smtClean="0">
                <a:solidFill>
                  <a:schemeClr val="tx1"/>
                </a:solidFill>
              </a:rPr>
            </a:br>
            <a:r>
              <a:rPr lang="fr-FR" sz="2400" dirty="0" smtClean="0">
                <a:solidFill>
                  <a:srgbClr val="FF0000"/>
                </a:solidFill>
              </a:rPr>
              <a:t>♥ </a:t>
            </a:r>
            <a:r>
              <a:rPr lang="fr-FR" sz="2400" b="1" dirty="0" smtClean="0">
                <a:solidFill>
                  <a:schemeClr val="tx1"/>
                </a:solidFill>
              </a:rPr>
              <a:t>A 2</a:t>
            </a:r>
            <a:r>
              <a:rPr lang="fr-FR" sz="2400" b="1" dirty="0">
                <a:solidFill>
                  <a:schemeClr val="tx1"/>
                </a:solidFill>
              </a:rPr>
              <a:t/>
            </a:r>
            <a:br>
              <a:rPr lang="fr-FR" sz="2400" b="1" dirty="0">
                <a:solidFill>
                  <a:schemeClr val="tx1"/>
                </a:solidFill>
              </a:rPr>
            </a:br>
            <a:r>
              <a:rPr lang="fr-FR" sz="2400" dirty="0" smtClean="0">
                <a:solidFill>
                  <a:srgbClr val="FFC000"/>
                </a:solidFill>
              </a:rPr>
              <a:t>♦ </a:t>
            </a:r>
            <a:r>
              <a:rPr lang="fr-FR" sz="2400" b="1" dirty="0" smtClean="0">
                <a:solidFill>
                  <a:schemeClr val="tx1"/>
                </a:solidFill>
              </a:rPr>
              <a:t>R D</a:t>
            </a:r>
          </a:p>
          <a:p>
            <a:r>
              <a:rPr lang="fr-FR" sz="2400" dirty="0" smtClean="0">
                <a:solidFill>
                  <a:srgbClr val="00B050"/>
                </a:solidFill>
              </a:rPr>
              <a:t>♣ </a:t>
            </a:r>
            <a:r>
              <a:rPr lang="fr-FR" sz="2400" b="1" dirty="0" smtClean="0">
                <a:solidFill>
                  <a:schemeClr val="tx1"/>
                </a:solidFill>
              </a:rPr>
              <a:t>8 5 3 2</a:t>
            </a:r>
            <a:endParaRPr lang="fr-FR" sz="2400" dirty="0">
              <a:solidFill>
                <a:schemeClr val="tx1"/>
              </a:solidFill>
            </a:endParaRPr>
          </a:p>
        </p:txBody>
      </p:sp>
      <p:sp>
        <p:nvSpPr>
          <p:cNvPr id="10" name="Rectangle à coins arrondis 9"/>
          <p:cNvSpPr/>
          <p:nvPr/>
        </p:nvSpPr>
        <p:spPr>
          <a:xfrm>
            <a:off x="333192" y="1807122"/>
            <a:ext cx="1929947" cy="143266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D 5 3</a:t>
            </a:r>
          </a:p>
          <a:p>
            <a:r>
              <a:rPr lang="fr-FR" sz="2400" dirty="0" smtClean="0">
                <a:solidFill>
                  <a:srgbClr val="FF0000"/>
                </a:solidFill>
              </a:rPr>
              <a:t>♥ </a:t>
            </a:r>
            <a:r>
              <a:rPr lang="fr-FR" sz="2400" b="1" dirty="0" smtClean="0">
                <a:solidFill>
                  <a:schemeClr val="tx1"/>
                </a:solidFill>
              </a:rPr>
              <a:t>A 8 2</a:t>
            </a:r>
            <a:r>
              <a:rPr lang="fr-FR" sz="2400" b="1" dirty="0">
                <a:solidFill>
                  <a:schemeClr val="tx1"/>
                </a:solidFill>
              </a:rPr>
              <a:t/>
            </a:r>
            <a:br>
              <a:rPr lang="fr-FR" sz="2400" b="1" dirty="0">
                <a:solidFill>
                  <a:schemeClr val="tx1"/>
                </a:solidFill>
              </a:rPr>
            </a:br>
            <a:r>
              <a:rPr lang="fr-FR" sz="2400" dirty="0" smtClean="0">
                <a:solidFill>
                  <a:srgbClr val="FFC000"/>
                </a:solidFill>
              </a:rPr>
              <a:t>♦ </a:t>
            </a:r>
            <a:r>
              <a:rPr lang="fr-FR" sz="2400" b="1" dirty="0" smtClean="0">
                <a:solidFill>
                  <a:schemeClr val="tx1"/>
                </a:solidFill>
              </a:rPr>
              <a:t>R D V 10 4</a:t>
            </a:r>
          </a:p>
          <a:p>
            <a:r>
              <a:rPr lang="fr-FR" sz="2400" dirty="0" smtClean="0">
                <a:solidFill>
                  <a:srgbClr val="00B050"/>
                </a:solidFill>
              </a:rPr>
              <a:t>♣ </a:t>
            </a:r>
            <a:r>
              <a:rPr lang="fr-FR" sz="2400" b="1" dirty="0" smtClean="0">
                <a:solidFill>
                  <a:schemeClr val="tx1"/>
                </a:solidFill>
              </a:rPr>
              <a:t>8 6</a:t>
            </a:r>
            <a:endParaRPr lang="fr-FR" sz="2400" dirty="0">
              <a:solidFill>
                <a:schemeClr val="tx1"/>
              </a:solidFill>
            </a:endParaRPr>
          </a:p>
        </p:txBody>
      </p:sp>
      <p:sp>
        <p:nvSpPr>
          <p:cNvPr id="4" name="ZoneTexte 3"/>
          <p:cNvSpPr txBox="1"/>
          <p:nvPr/>
        </p:nvSpPr>
        <p:spPr>
          <a:xfrm>
            <a:off x="2617469" y="3337361"/>
            <a:ext cx="9326880" cy="646331"/>
          </a:xfrm>
          <a:prstGeom prst="rect">
            <a:avLst/>
          </a:prstGeom>
          <a:noFill/>
        </p:spPr>
        <p:txBody>
          <a:bodyPr wrap="square" rtlCol="0">
            <a:spAutoFit/>
          </a:bodyPr>
          <a:lstStyle/>
          <a:p>
            <a:r>
              <a:rPr lang="fr-FR" dirty="0" smtClean="0"/>
              <a:t>Cinq cartes équivalentes à Pique pour trois cartes maîtresses chez le déclarant rapporteront deux levées. La combinaison Roi-Dame ne rapporte qu’une seule levée.</a:t>
            </a:r>
          </a:p>
        </p:txBody>
      </p:sp>
      <p:sp>
        <p:nvSpPr>
          <p:cNvPr id="30" name="ZoneTexte 29"/>
          <p:cNvSpPr txBox="1"/>
          <p:nvPr/>
        </p:nvSpPr>
        <p:spPr>
          <a:xfrm>
            <a:off x="2617469" y="1762458"/>
            <a:ext cx="9326880" cy="1477328"/>
          </a:xfrm>
          <a:prstGeom prst="rect">
            <a:avLst/>
          </a:prstGeom>
          <a:noFill/>
        </p:spPr>
        <p:txBody>
          <a:bodyPr wrap="square" rtlCol="0">
            <a:spAutoFit/>
          </a:bodyPr>
          <a:lstStyle/>
          <a:p>
            <a:r>
              <a:rPr lang="fr-FR" dirty="0" smtClean="0"/>
              <a:t>L’</a:t>
            </a:r>
            <a:r>
              <a:rPr lang="fr-FR" dirty="0" err="1" smtClean="0"/>
              <a:t>entameur</a:t>
            </a:r>
            <a:r>
              <a:rPr lang="fr-FR" dirty="0" smtClean="0"/>
              <a:t> affranchira trois levées d’honneur czar il possède quatre cartes équivalentes et il ne manque qu’une carte maîtresse.</a:t>
            </a:r>
          </a:p>
          <a:p>
            <a:r>
              <a:rPr lang="fr-FR" dirty="0" smtClean="0"/>
              <a:t>Le 4 de Carreau a de très fortes chances de rapporter </a:t>
            </a:r>
            <a:r>
              <a:rPr lang="fr-FR" dirty="0"/>
              <a:t>a</a:t>
            </a:r>
            <a:r>
              <a:rPr lang="fr-FR" dirty="0" smtClean="0"/>
              <a:t>ussi une levée (de longueur) car au cinquième tour de la couleur, Ouest sera sans doute le seul à posséder encore une carte dans la couleur. L’As de Cœur permet de reprendre la main pour encaisser les Carreau affranchis.</a:t>
            </a:r>
          </a:p>
        </p:txBody>
      </p:sp>
      <p:sp>
        <p:nvSpPr>
          <p:cNvPr id="31" name="ZoneTexte 30"/>
          <p:cNvSpPr txBox="1"/>
          <p:nvPr/>
        </p:nvSpPr>
        <p:spPr>
          <a:xfrm>
            <a:off x="2617469" y="4661244"/>
            <a:ext cx="9326880" cy="646331"/>
          </a:xfrm>
          <a:prstGeom prst="rect">
            <a:avLst/>
          </a:prstGeom>
          <a:noFill/>
        </p:spPr>
        <p:txBody>
          <a:bodyPr wrap="square" rtlCol="0">
            <a:spAutoFit/>
          </a:bodyPr>
          <a:lstStyle/>
          <a:p>
            <a:r>
              <a:rPr lang="fr-FR" dirty="0" smtClean="0"/>
              <a:t>Cinq cartes équivalentes à cœur pour deux cartes maîtresses chez le déclarant rapporteront trois levées. </a:t>
            </a:r>
          </a:p>
        </p:txBody>
      </p:sp>
      <p:sp>
        <p:nvSpPr>
          <p:cNvPr id="32" name="ZoneTexte 31"/>
          <p:cNvSpPr txBox="1"/>
          <p:nvPr/>
        </p:nvSpPr>
        <p:spPr>
          <a:xfrm>
            <a:off x="2667000" y="5710749"/>
            <a:ext cx="8564880" cy="923330"/>
          </a:xfrm>
          <a:prstGeom prst="rect">
            <a:avLst/>
          </a:prstGeom>
          <a:noFill/>
        </p:spPr>
        <p:txBody>
          <a:bodyPr wrap="square" rtlCol="0">
            <a:spAutoFit/>
          </a:bodyPr>
          <a:lstStyle/>
          <a:p>
            <a:r>
              <a:rPr lang="fr-FR" b="1" dirty="0" smtClean="0"/>
              <a:t>Quand un joueur entame d’une tête de séquence, les cartes maîtresses ne sont pas obligatoirement possédées par l’adversaire et la possession de l’une ou plusieurs d’entre elles par le partenaire peut accélérer l’affranchissement</a:t>
            </a:r>
          </a:p>
        </p:txBody>
      </p:sp>
    </p:spTree>
    <p:extLst>
      <p:ext uri="{BB962C8B-B14F-4D97-AF65-F5344CB8AC3E}">
        <p14:creationId xmlns:p14="http://schemas.microsoft.com/office/powerpoint/2010/main" val="166656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3" presetClass="entr" presetSubtype="16"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animEffect transition="in" filter="fade">
                                      <p:cBhvr>
                                        <p:cTn id="13" dur="5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30">
                                            <p:txEl>
                                              <p:pRg st="0" end="0"/>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30">
                                            <p:txEl>
                                              <p:pRg st="1" end="1"/>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 calcmode="lin" valueType="num">
                                      <p:cBhvr>
                                        <p:cTn id="26" dur="500" fill="hold"/>
                                        <p:tgtEl>
                                          <p:spTgt spid="9"/>
                                        </p:tgtEl>
                                        <p:attrNameLst>
                                          <p:attrName>ppt_w</p:attrName>
                                        </p:attrNameLst>
                                      </p:cBhvr>
                                      <p:tavLst>
                                        <p:tav tm="0">
                                          <p:val>
                                            <p:fltVal val="0"/>
                                          </p:val>
                                        </p:tav>
                                        <p:tav tm="100000">
                                          <p:val>
                                            <p:strVal val="#ppt_w"/>
                                          </p:val>
                                        </p:tav>
                                      </p:tavLst>
                                    </p:anim>
                                    <p:anim calcmode="lin" valueType="num">
                                      <p:cBhvr>
                                        <p:cTn id="27" dur="500" fill="hold"/>
                                        <p:tgtEl>
                                          <p:spTgt spid="9"/>
                                        </p:tgtEl>
                                        <p:attrNameLst>
                                          <p:attrName>ppt_h</p:attrName>
                                        </p:attrNameLst>
                                      </p:cBhvr>
                                      <p:tavLst>
                                        <p:tav tm="0">
                                          <p:val>
                                            <p:fltVal val="0"/>
                                          </p:val>
                                        </p:tav>
                                        <p:tav tm="100000">
                                          <p:val>
                                            <p:strVal val="#ppt_h"/>
                                          </p:val>
                                        </p:tav>
                                      </p:tavLst>
                                    </p:anim>
                                    <p:animEffect transition="in" filter="fade">
                                      <p:cBhvr>
                                        <p:cTn id="28" dur="500"/>
                                        <p:tgtEl>
                                          <p:spTgt spid="9"/>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31">
                                            <p:txEl>
                                              <p:pRg st="0" end="0"/>
                                            </p:txEl>
                                          </p:spTgt>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3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4</a:t>
            </a:r>
            <a:endParaRPr lang="fr-FR" sz="4000" dirty="0">
              <a:latin typeface="+mn-lt"/>
            </a:endParaRPr>
          </a:p>
        </p:txBody>
      </p:sp>
      <p:sp>
        <p:nvSpPr>
          <p:cNvPr id="3" name="Sous-titre 2"/>
          <p:cNvSpPr>
            <a:spLocks noGrp="1"/>
          </p:cNvSpPr>
          <p:nvPr>
            <p:ph type="subTitle" idx="1"/>
          </p:nvPr>
        </p:nvSpPr>
        <p:spPr>
          <a:xfrm>
            <a:off x="230659" y="848497"/>
            <a:ext cx="11763221" cy="5782961"/>
          </a:xfrm>
        </p:spPr>
        <p:txBody>
          <a:bodyPr/>
          <a:lstStyle/>
          <a:p>
            <a:r>
              <a:rPr lang="fr-FR" b="1" dirty="0" smtClean="0"/>
              <a:t>Rappel des règles d’entames</a:t>
            </a:r>
          </a:p>
          <a:p>
            <a:pPr algn="l"/>
            <a:r>
              <a:rPr lang="fr-FR" b="1" dirty="0" smtClean="0"/>
              <a:t>Exercice 3 :  </a:t>
            </a:r>
            <a:r>
              <a:rPr lang="fr-FR" dirty="0" smtClean="0"/>
              <a:t>Quelle(s) carte(s) faut-il trouver chez le partenaire pour accélérer l’affranchissement dans votre couleur d’entame ?</a:t>
            </a:r>
          </a:p>
          <a:p>
            <a:pPr algn="l"/>
            <a:endParaRPr lang="fr-FR" dirty="0" smtClean="0"/>
          </a:p>
          <a:p>
            <a:pPr algn="l"/>
            <a:endParaRPr lang="fr-FR" dirty="0" smtClean="0"/>
          </a:p>
          <a:p>
            <a:pPr algn="l"/>
            <a:r>
              <a:rPr lang="fr-FR" sz="1000" dirty="0" smtClean="0"/>
              <a:t>	</a:t>
            </a:r>
          </a:p>
          <a:p>
            <a:pPr algn="l"/>
            <a:r>
              <a:rPr lang="fr-FR" dirty="0"/>
              <a:t>	</a:t>
            </a:r>
            <a:r>
              <a:rPr lang="fr-FR" dirty="0" smtClean="0"/>
              <a:t>De même, quand l’</a:t>
            </a:r>
            <a:r>
              <a:rPr lang="fr-FR" dirty="0" err="1" smtClean="0"/>
              <a:t>entameur</a:t>
            </a:r>
            <a:r>
              <a:rPr lang="fr-FR" dirty="0" smtClean="0"/>
              <a:t> ne possède pas de séquence, il entame de sa quatrième meilleure carte en espérant que son partenaire possède la ou les cartes complémentaires.</a:t>
            </a:r>
            <a:endParaRPr lang="fr-FR" dirty="0"/>
          </a:p>
          <a:p>
            <a:pPr algn="l"/>
            <a:r>
              <a:rPr lang="fr-FR" b="1" dirty="0" smtClean="0"/>
              <a:t>Exercice 4 </a:t>
            </a:r>
            <a:r>
              <a:rPr lang="fr-FR" b="1" dirty="0"/>
              <a:t>:  </a:t>
            </a:r>
            <a:r>
              <a:rPr lang="fr-FR" dirty="0"/>
              <a:t>Quelle(s) carte(s) </a:t>
            </a:r>
            <a:r>
              <a:rPr lang="fr-FR" dirty="0" smtClean="0"/>
              <a:t>doit posséder le </a:t>
            </a:r>
            <a:r>
              <a:rPr lang="fr-FR" dirty="0"/>
              <a:t>partenaire pour </a:t>
            </a:r>
            <a:r>
              <a:rPr lang="fr-FR" dirty="0" smtClean="0"/>
              <a:t>compléter la séquence que vous n’avez pas dans votre </a:t>
            </a:r>
            <a:r>
              <a:rPr lang="fr-FR" dirty="0"/>
              <a:t>couleur d’entame ?</a:t>
            </a:r>
          </a:p>
          <a:p>
            <a:pPr algn="l"/>
            <a:r>
              <a:rPr lang="fr-FR" b="1" dirty="0" smtClean="0"/>
              <a:t>	</a:t>
            </a:r>
          </a:p>
          <a:p>
            <a:pPr algn="l"/>
            <a:endParaRPr lang="fr-FR" dirty="0">
              <a:solidFill>
                <a:srgbClr val="00B050"/>
              </a:solidFill>
            </a:endParaRPr>
          </a:p>
        </p:txBody>
      </p:sp>
      <p:sp>
        <p:nvSpPr>
          <p:cNvPr id="5" name="ZoneTexte 4"/>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10" name="Rectangle à coins arrondis 9"/>
          <p:cNvSpPr/>
          <p:nvPr/>
        </p:nvSpPr>
        <p:spPr>
          <a:xfrm>
            <a:off x="333192" y="2075503"/>
            <a:ext cx="1929947" cy="37338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rgbClr val="FFC000"/>
                </a:solidFill>
              </a:rPr>
              <a:t>♦ </a:t>
            </a:r>
            <a:r>
              <a:rPr lang="fr-FR" sz="2400" b="1" dirty="0" smtClean="0">
                <a:solidFill>
                  <a:schemeClr val="tx1"/>
                </a:solidFill>
              </a:rPr>
              <a:t>D V 10 9 4</a:t>
            </a:r>
          </a:p>
        </p:txBody>
      </p:sp>
      <p:sp>
        <p:nvSpPr>
          <p:cNvPr id="30" name="ZoneTexte 29"/>
          <p:cNvSpPr txBox="1"/>
          <p:nvPr/>
        </p:nvSpPr>
        <p:spPr>
          <a:xfrm>
            <a:off x="2667000" y="2041566"/>
            <a:ext cx="9326880" cy="461665"/>
          </a:xfrm>
          <a:prstGeom prst="rect">
            <a:avLst/>
          </a:prstGeom>
          <a:noFill/>
        </p:spPr>
        <p:txBody>
          <a:bodyPr wrap="square" rtlCol="0">
            <a:spAutoFit/>
          </a:bodyPr>
          <a:lstStyle/>
          <a:p>
            <a:r>
              <a:rPr lang="fr-FR" sz="2400" dirty="0" smtClean="0"/>
              <a:t>L’As ou le Roi</a:t>
            </a:r>
          </a:p>
        </p:txBody>
      </p:sp>
      <p:sp>
        <p:nvSpPr>
          <p:cNvPr id="12" name="Rectangle à coins arrondis 11"/>
          <p:cNvSpPr/>
          <p:nvPr/>
        </p:nvSpPr>
        <p:spPr>
          <a:xfrm>
            <a:off x="333192" y="2448883"/>
            <a:ext cx="1929947" cy="37338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rgbClr val="FFC000"/>
                </a:solidFill>
              </a:rPr>
              <a:t>♦ </a:t>
            </a:r>
            <a:r>
              <a:rPr lang="fr-FR" sz="2400" b="1" dirty="0" smtClean="0">
                <a:solidFill>
                  <a:schemeClr val="tx1"/>
                </a:solidFill>
              </a:rPr>
              <a:t>V 10 9 7 3</a:t>
            </a:r>
          </a:p>
        </p:txBody>
      </p:sp>
      <p:sp>
        <p:nvSpPr>
          <p:cNvPr id="13" name="ZoneTexte 12"/>
          <p:cNvSpPr txBox="1"/>
          <p:nvPr/>
        </p:nvSpPr>
        <p:spPr>
          <a:xfrm>
            <a:off x="2667000" y="2414946"/>
            <a:ext cx="9326880" cy="461665"/>
          </a:xfrm>
          <a:prstGeom prst="rect">
            <a:avLst/>
          </a:prstGeom>
          <a:noFill/>
        </p:spPr>
        <p:txBody>
          <a:bodyPr wrap="square" rtlCol="0">
            <a:spAutoFit/>
          </a:bodyPr>
          <a:lstStyle/>
          <a:p>
            <a:r>
              <a:rPr lang="fr-FR" sz="2400" dirty="0" smtClean="0"/>
              <a:t>L’As, le Roi ou la Dame</a:t>
            </a:r>
          </a:p>
        </p:txBody>
      </p:sp>
      <p:sp>
        <p:nvSpPr>
          <p:cNvPr id="14" name="Rectangle à coins arrondis 13"/>
          <p:cNvSpPr/>
          <p:nvPr/>
        </p:nvSpPr>
        <p:spPr>
          <a:xfrm>
            <a:off x="333192" y="2822263"/>
            <a:ext cx="1929947" cy="37338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rgbClr val="FFC000"/>
                </a:solidFill>
              </a:rPr>
              <a:t>♦ </a:t>
            </a:r>
            <a:r>
              <a:rPr lang="fr-FR" sz="2400" b="1" dirty="0" smtClean="0">
                <a:solidFill>
                  <a:schemeClr val="tx1"/>
                </a:solidFill>
              </a:rPr>
              <a:t>R D V 10 2</a:t>
            </a:r>
          </a:p>
        </p:txBody>
      </p:sp>
      <p:sp>
        <p:nvSpPr>
          <p:cNvPr id="15" name="ZoneTexte 14"/>
          <p:cNvSpPr txBox="1"/>
          <p:nvPr/>
        </p:nvSpPr>
        <p:spPr>
          <a:xfrm>
            <a:off x="2667000" y="2788326"/>
            <a:ext cx="9326880" cy="461665"/>
          </a:xfrm>
          <a:prstGeom prst="rect">
            <a:avLst/>
          </a:prstGeom>
          <a:noFill/>
        </p:spPr>
        <p:txBody>
          <a:bodyPr wrap="square" rtlCol="0">
            <a:spAutoFit/>
          </a:bodyPr>
          <a:lstStyle/>
          <a:p>
            <a:r>
              <a:rPr lang="fr-FR" sz="2400" dirty="0" smtClean="0"/>
              <a:t>L’As</a:t>
            </a:r>
          </a:p>
        </p:txBody>
      </p:sp>
      <p:sp>
        <p:nvSpPr>
          <p:cNvPr id="16" name="Rectangle à coins arrondis 15"/>
          <p:cNvSpPr/>
          <p:nvPr/>
        </p:nvSpPr>
        <p:spPr>
          <a:xfrm>
            <a:off x="333192" y="4792107"/>
            <a:ext cx="1929947" cy="37338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rgbClr val="FFC000"/>
                </a:solidFill>
              </a:rPr>
              <a:t>♦ </a:t>
            </a:r>
            <a:r>
              <a:rPr lang="fr-FR" sz="2400" b="1" dirty="0" smtClean="0">
                <a:solidFill>
                  <a:schemeClr val="tx1"/>
                </a:solidFill>
              </a:rPr>
              <a:t>R V 5 4 2</a:t>
            </a:r>
          </a:p>
        </p:txBody>
      </p:sp>
      <p:sp>
        <p:nvSpPr>
          <p:cNvPr id="17" name="ZoneTexte 16"/>
          <p:cNvSpPr txBox="1"/>
          <p:nvPr/>
        </p:nvSpPr>
        <p:spPr>
          <a:xfrm>
            <a:off x="2667000" y="4758170"/>
            <a:ext cx="9326880" cy="461665"/>
          </a:xfrm>
          <a:prstGeom prst="rect">
            <a:avLst/>
          </a:prstGeom>
          <a:noFill/>
        </p:spPr>
        <p:txBody>
          <a:bodyPr wrap="square" rtlCol="0">
            <a:spAutoFit/>
          </a:bodyPr>
          <a:lstStyle/>
          <a:p>
            <a:r>
              <a:rPr lang="fr-FR" sz="2400" dirty="0" smtClean="0"/>
              <a:t>La Dame</a:t>
            </a:r>
          </a:p>
        </p:txBody>
      </p:sp>
      <p:sp>
        <p:nvSpPr>
          <p:cNvPr id="18" name="Rectangle à coins arrondis 17"/>
          <p:cNvSpPr/>
          <p:nvPr/>
        </p:nvSpPr>
        <p:spPr>
          <a:xfrm>
            <a:off x="333192" y="5165487"/>
            <a:ext cx="1929947" cy="37338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rgbClr val="FFC000"/>
                </a:solidFill>
              </a:rPr>
              <a:t>♦ </a:t>
            </a:r>
            <a:r>
              <a:rPr lang="fr-FR" sz="2400" b="1" dirty="0" smtClean="0">
                <a:solidFill>
                  <a:schemeClr val="tx1"/>
                </a:solidFill>
              </a:rPr>
              <a:t>D 10 8 4 2</a:t>
            </a:r>
          </a:p>
        </p:txBody>
      </p:sp>
      <p:sp>
        <p:nvSpPr>
          <p:cNvPr id="19" name="ZoneTexte 18"/>
          <p:cNvSpPr txBox="1"/>
          <p:nvPr/>
        </p:nvSpPr>
        <p:spPr>
          <a:xfrm>
            <a:off x="2667000" y="5131550"/>
            <a:ext cx="9326880" cy="461665"/>
          </a:xfrm>
          <a:prstGeom prst="rect">
            <a:avLst/>
          </a:prstGeom>
          <a:noFill/>
        </p:spPr>
        <p:txBody>
          <a:bodyPr wrap="square" rtlCol="0">
            <a:spAutoFit/>
          </a:bodyPr>
          <a:lstStyle/>
          <a:p>
            <a:r>
              <a:rPr lang="fr-FR" sz="2400" dirty="0" smtClean="0"/>
              <a:t>Le Valet</a:t>
            </a:r>
          </a:p>
        </p:txBody>
      </p:sp>
      <p:sp>
        <p:nvSpPr>
          <p:cNvPr id="20" name="Rectangle à coins arrondis 19"/>
          <p:cNvSpPr/>
          <p:nvPr/>
        </p:nvSpPr>
        <p:spPr>
          <a:xfrm>
            <a:off x="333192" y="5538867"/>
            <a:ext cx="1929947" cy="37338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rgbClr val="FFC000"/>
                </a:solidFill>
              </a:rPr>
              <a:t>♦ </a:t>
            </a:r>
            <a:r>
              <a:rPr lang="fr-FR" sz="2400" b="1" dirty="0" smtClean="0">
                <a:solidFill>
                  <a:schemeClr val="tx1"/>
                </a:solidFill>
              </a:rPr>
              <a:t>R 10 7 5 2</a:t>
            </a:r>
          </a:p>
        </p:txBody>
      </p:sp>
      <p:sp>
        <p:nvSpPr>
          <p:cNvPr id="21" name="ZoneTexte 20"/>
          <p:cNvSpPr txBox="1"/>
          <p:nvPr/>
        </p:nvSpPr>
        <p:spPr>
          <a:xfrm>
            <a:off x="2667000" y="5504930"/>
            <a:ext cx="9326880" cy="461665"/>
          </a:xfrm>
          <a:prstGeom prst="rect">
            <a:avLst/>
          </a:prstGeom>
          <a:noFill/>
        </p:spPr>
        <p:txBody>
          <a:bodyPr wrap="square" rtlCol="0">
            <a:spAutoFit/>
          </a:bodyPr>
          <a:lstStyle/>
          <a:p>
            <a:r>
              <a:rPr lang="fr-FR" sz="2400" dirty="0" smtClean="0"/>
              <a:t>La Dame et le Valet</a:t>
            </a:r>
          </a:p>
        </p:txBody>
      </p:sp>
      <p:sp>
        <p:nvSpPr>
          <p:cNvPr id="22" name="Rectangle à coins arrondis 21"/>
          <p:cNvSpPr/>
          <p:nvPr/>
        </p:nvSpPr>
        <p:spPr>
          <a:xfrm>
            <a:off x="333192" y="5912247"/>
            <a:ext cx="1929947" cy="37338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rgbClr val="FFC000"/>
                </a:solidFill>
              </a:rPr>
              <a:t>♦ </a:t>
            </a:r>
            <a:r>
              <a:rPr lang="fr-FR" sz="2400" b="1" dirty="0" smtClean="0">
                <a:solidFill>
                  <a:schemeClr val="tx1"/>
                </a:solidFill>
              </a:rPr>
              <a:t>V 9 8 5 4</a:t>
            </a:r>
          </a:p>
        </p:txBody>
      </p:sp>
      <p:sp>
        <p:nvSpPr>
          <p:cNvPr id="23" name="ZoneTexte 22"/>
          <p:cNvSpPr txBox="1"/>
          <p:nvPr/>
        </p:nvSpPr>
        <p:spPr>
          <a:xfrm>
            <a:off x="2667000" y="5878310"/>
            <a:ext cx="9326880" cy="461665"/>
          </a:xfrm>
          <a:prstGeom prst="rect">
            <a:avLst/>
          </a:prstGeom>
          <a:noFill/>
        </p:spPr>
        <p:txBody>
          <a:bodyPr wrap="square" rtlCol="0">
            <a:spAutoFit/>
          </a:bodyPr>
          <a:lstStyle/>
          <a:p>
            <a:r>
              <a:rPr lang="fr-FR" sz="2400" dirty="0" smtClean="0"/>
              <a:t>Le 10</a:t>
            </a:r>
          </a:p>
        </p:txBody>
      </p:sp>
      <p:sp>
        <p:nvSpPr>
          <p:cNvPr id="24" name="Rectangle à coins arrondis 23"/>
          <p:cNvSpPr/>
          <p:nvPr/>
        </p:nvSpPr>
        <p:spPr>
          <a:xfrm>
            <a:off x="333192" y="6293247"/>
            <a:ext cx="1929947" cy="37338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smtClean="0">
                <a:solidFill>
                  <a:srgbClr val="FFC000"/>
                </a:solidFill>
              </a:rPr>
              <a:t>♦ </a:t>
            </a:r>
            <a:r>
              <a:rPr lang="fr-FR" sz="2400" b="1" dirty="0" smtClean="0">
                <a:solidFill>
                  <a:schemeClr val="tx1"/>
                </a:solidFill>
              </a:rPr>
              <a:t>R D 7 6 3</a:t>
            </a:r>
          </a:p>
        </p:txBody>
      </p:sp>
      <p:sp>
        <p:nvSpPr>
          <p:cNvPr id="25" name="ZoneTexte 24"/>
          <p:cNvSpPr txBox="1"/>
          <p:nvPr/>
        </p:nvSpPr>
        <p:spPr>
          <a:xfrm>
            <a:off x="2667000" y="6251690"/>
            <a:ext cx="9326880" cy="461665"/>
          </a:xfrm>
          <a:prstGeom prst="rect">
            <a:avLst/>
          </a:prstGeom>
          <a:noFill/>
        </p:spPr>
        <p:txBody>
          <a:bodyPr wrap="square" rtlCol="0">
            <a:spAutoFit/>
          </a:bodyPr>
          <a:lstStyle/>
          <a:p>
            <a:r>
              <a:rPr lang="fr-FR" sz="2400" dirty="0" smtClean="0"/>
              <a:t>Le Valet ou l’As</a:t>
            </a:r>
          </a:p>
        </p:txBody>
      </p:sp>
      <p:sp>
        <p:nvSpPr>
          <p:cNvPr id="6" name="Ellipse 5"/>
          <p:cNvSpPr/>
          <p:nvPr/>
        </p:nvSpPr>
        <p:spPr>
          <a:xfrm>
            <a:off x="1394460" y="4850129"/>
            <a:ext cx="236220" cy="28141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FF0000"/>
              </a:solidFill>
            </a:endParaRPr>
          </a:p>
        </p:txBody>
      </p:sp>
      <p:sp>
        <p:nvSpPr>
          <p:cNvPr id="27" name="Ellipse 26"/>
          <p:cNvSpPr/>
          <p:nvPr/>
        </p:nvSpPr>
        <p:spPr>
          <a:xfrm>
            <a:off x="1542098" y="5219835"/>
            <a:ext cx="236220" cy="28141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Ellipse 27"/>
          <p:cNvSpPr/>
          <p:nvPr/>
        </p:nvSpPr>
        <p:spPr>
          <a:xfrm>
            <a:off x="1512570" y="5588045"/>
            <a:ext cx="236220" cy="28141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Ellipse 28"/>
          <p:cNvSpPr/>
          <p:nvPr/>
        </p:nvSpPr>
        <p:spPr>
          <a:xfrm>
            <a:off x="1364933" y="5966595"/>
            <a:ext cx="236220" cy="28141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Ellipse 32"/>
          <p:cNvSpPr/>
          <p:nvPr/>
        </p:nvSpPr>
        <p:spPr>
          <a:xfrm>
            <a:off x="1405890" y="6337744"/>
            <a:ext cx="236220" cy="28141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001515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3" presetClass="entr" presetSubtype="16"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animEffect transition="in" filter="fade">
                                      <p:cBhvr>
                                        <p:cTn id="13" dur="5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30"/>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500" fill="hold"/>
                                        <p:tgtEl>
                                          <p:spTgt spid="14"/>
                                        </p:tgtEl>
                                        <p:attrNameLst>
                                          <p:attrName>ppt_w</p:attrName>
                                        </p:attrNameLst>
                                      </p:cBhvr>
                                      <p:tavLst>
                                        <p:tav tm="0">
                                          <p:val>
                                            <p:fltVal val="0"/>
                                          </p:val>
                                        </p:tav>
                                        <p:tav tm="100000">
                                          <p:val>
                                            <p:strVal val="#ppt_w"/>
                                          </p:val>
                                        </p:tav>
                                      </p:tavLst>
                                    </p:anim>
                                    <p:anim calcmode="lin" valueType="num">
                                      <p:cBhvr>
                                        <p:cTn id="34" dur="500" fill="hold"/>
                                        <p:tgtEl>
                                          <p:spTgt spid="14"/>
                                        </p:tgtEl>
                                        <p:attrNameLst>
                                          <p:attrName>ppt_h</p:attrName>
                                        </p:attrNameLst>
                                      </p:cBhvr>
                                      <p:tavLst>
                                        <p:tav tm="0">
                                          <p:val>
                                            <p:fltVal val="0"/>
                                          </p:val>
                                        </p:tav>
                                        <p:tav tm="100000">
                                          <p:val>
                                            <p:strVal val="#ppt_h"/>
                                          </p:val>
                                        </p:tav>
                                      </p:tavLst>
                                    </p:anim>
                                    <p:animEffect transition="in" filter="fade">
                                      <p:cBhvr>
                                        <p:cTn id="35" dur="500"/>
                                        <p:tgtEl>
                                          <p:spTgt spid="14"/>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15"/>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grpId="0" nodeType="clickEffect">
                                  <p:stCondLst>
                                    <p:cond delay="0"/>
                                  </p:stCondLst>
                                  <p:childTnLst>
                                    <p:set>
                                      <p:cBhvr>
                                        <p:cTn id="51" dur="1" fill="hold">
                                          <p:stCondLst>
                                            <p:cond delay="0"/>
                                          </p:stCondLst>
                                        </p:cTn>
                                        <p:tgtEl>
                                          <p:spTgt spid="16"/>
                                        </p:tgtEl>
                                        <p:attrNameLst>
                                          <p:attrName>style.visibility</p:attrName>
                                        </p:attrNameLst>
                                      </p:cBhvr>
                                      <p:to>
                                        <p:strVal val="visible"/>
                                      </p:to>
                                    </p:set>
                                    <p:anim calcmode="lin" valueType="num">
                                      <p:cBhvr>
                                        <p:cTn id="52" dur="500" fill="hold"/>
                                        <p:tgtEl>
                                          <p:spTgt spid="16"/>
                                        </p:tgtEl>
                                        <p:attrNameLst>
                                          <p:attrName>ppt_w</p:attrName>
                                        </p:attrNameLst>
                                      </p:cBhvr>
                                      <p:tavLst>
                                        <p:tav tm="0">
                                          <p:val>
                                            <p:fltVal val="0"/>
                                          </p:val>
                                        </p:tav>
                                        <p:tav tm="100000">
                                          <p:val>
                                            <p:strVal val="#ppt_w"/>
                                          </p:val>
                                        </p:tav>
                                      </p:tavLst>
                                    </p:anim>
                                    <p:anim calcmode="lin" valueType="num">
                                      <p:cBhvr>
                                        <p:cTn id="53" dur="500" fill="hold"/>
                                        <p:tgtEl>
                                          <p:spTgt spid="16"/>
                                        </p:tgtEl>
                                        <p:attrNameLst>
                                          <p:attrName>ppt_h</p:attrName>
                                        </p:attrNameLst>
                                      </p:cBhvr>
                                      <p:tavLst>
                                        <p:tav tm="0">
                                          <p:val>
                                            <p:fltVal val="0"/>
                                          </p:val>
                                        </p:tav>
                                        <p:tav tm="100000">
                                          <p:val>
                                            <p:strVal val="#ppt_h"/>
                                          </p:val>
                                        </p:tav>
                                      </p:tavLst>
                                    </p:anim>
                                    <p:animEffect transition="in" filter="fade">
                                      <p:cBhvr>
                                        <p:cTn id="54" dur="500"/>
                                        <p:tgtEl>
                                          <p:spTgt spid="16"/>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6"/>
                                        </p:tgtEl>
                                        <p:attrNameLst>
                                          <p:attrName>style.visibility</p:attrName>
                                        </p:attrNameLst>
                                      </p:cBhvr>
                                      <p:to>
                                        <p:strVal val="visible"/>
                                      </p:to>
                                    </p:set>
                                    <p:animEffect transition="in" filter="fade">
                                      <p:cBhvr>
                                        <p:cTn id="59" dur="500"/>
                                        <p:tgtEl>
                                          <p:spTgt spid="6"/>
                                        </p:tgtEl>
                                      </p:cBhvr>
                                    </p:animEffec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grpId="0" nodeType="clickEffect">
                                  <p:stCondLst>
                                    <p:cond delay="0"/>
                                  </p:stCondLst>
                                  <p:childTnLst>
                                    <p:set>
                                      <p:cBhvr>
                                        <p:cTn id="63" dur="1" fill="hold">
                                          <p:stCondLst>
                                            <p:cond delay="0"/>
                                          </p:stCondLst>
                                        </p:cTn>
                                        <p:tgtEl>
                                          <p:spTgt spid="17"/>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53" presetClass="entr" presetSubtype="16" fill="hold" grpId="0" nodeType="clickEffect">
                                  <p:stCondLst>
                                    <p:cond delay="0"/>
                                  </p:stCondLst>
                                  <p:childTnLst>
                                    <p:set>
                                      <p:cBhvr>
                                        <p:cTn id="67" dur="1" fill="hold">
                                          <p:stCondLst>
                                            <p:cond delay="0"/>
                                          </p:stCondLst>
                                        </p:cTn>
                                        <p:tgtEl>
                                          <p:spTgt spid="18"/>
                                        </p:tgtEl>
                                        <p:attrNameLst>
                                          <p:attrName>style.visibility</p:attrName>
                                        </p:attrNameLst>
                                      </p:cBhvr>
                                      <p:to>
                                        <p:strVal val="visible"/>
                                      </p:to>
                                    </p:set>
                                    <p:anim calcmode="lin" valueType="num">
                                      <p:cBhvr>
                                        <p:cTn id="68" dur="500" fill="hold"/>
                                        <p:tgtEl>
                                          <p:spTgt spid="18"/>
                                        </p:tgtEl>
                                        <p:attrNameLst>
                                          <p:attrName>ppt_w</p:attrName>
                                        </p:attrNameLst>
                                      </p:cBhvr>
                                      <p:tavLst>
                                        <p:tav tm="0">
                                          <p:val>
                                            <p:fltVal val="0"/>
                                          </p:val>
                                        </p:tav>
                                        <p:tav tm="100000">
                                          <p:val>
                                            <p:strVal val="#ppt_w"/>
                                          </p:val>
                                        </p:tav>
                                      </p:tavLst>
                                    </p:anim>
                                    <p:anim calcmode="lin" valueType="num">
                                      <p:cBhvr>
                                        <p:cTn id="69" dur="500" fill="hold"/>
                                        <p:tgtEl>
                                          <p:spTgt spid="18"/>
                                        </p:tgtEl>
                                        <p:attrNameLst>
                                          <p:attrName>ppt_h</p:attrName>
                                        </p:attrNameLst>
                                      </p:cBhvr>
                                      <p:tavLst>
                                        <p:tav tm="0">
                                          <p:val>
                                            <p:fltVal val="0"/>
                                          </p:val>
                                        </p:tav>
                                        <p:tav tm="100000">
                                          <p:val>
                                            <p:strVal val="#ppt_h"/>
                                          </p:val>
                                        </p:tav>
                                      </p:tavLst>
                                    </p:anim>
                                    <p:animEffect transition="in" filter="fade">
                                      <p:cBhvr>
                                        <p:cTn id="70" dur="500"/>
                                        <p:tgtEl>
                                          <p:spTgt spid="18"/>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grpId="0" nodeType="click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500"/>
                                        <p:tgtEl>
                                          <p:spTgt spid="27"/>
                                        </p:tgtEl>
                                      </p:cBhvr>
                                    </p:animEffect>
                                  </p:childTnLst>
                                </p:cTn>
                              </p:par>
                            </p:childTnLst>
                          </p:cTn>
                        </p:par>
                      </p:childTnLst>
                    </p:cTn>
                  </p:par>
                  <p:par>
                    <p:cTn id="76" fill="hold">
                      <p:stCondLst>
                        <p:cond delay="indefinite"/>
                      </p:stCondLst>
                      <p:childTnLst>
                        <p:par>
                          <p:cTn id="77" fill="hold">
                            <p:stCondLst>
                              <p:cond delay="0"/>
                            </p:stCondLst>
                            <p:childTnLst>
                              <p:par>
                                <p:cTn id="78" presetID="1" presetClass="entr" presetSubtype="0" fill="hold" grpId="0" nodeType="clickEffect">
                                  <p:stCondLst>
                                    <p:cond delay="0"/>
                                  </p:stCondLst>
                                  <p:childTnLst>
                                    <p:set>
                                      <p:cBhvr>
                                        <p:cTn id="79" dur="1" fill="hold">
                                          <p:stCondLst>
                                            <p:cond delay="0"/>
                                          </p:stCondLst>
                                        </p:cTn>
                                        <p:tgtEl>
                                          <p:spTgt spid="19"/>
                                        </p:tgtEl>
                                        <p:attrNameLst>
                                          <p:attrName>style.visibility</p:attrName>
                                        </p:attrNameLst>
                                      </p:cBhvr>
                                      <p:to>
                                        <p:strVal val="visible"/>
                                      </p:to>
                                    </p:set>
                                  </p:childTnLst>
                                </p:cTn>
                              </p:par>
                            </p:childTnLst>
                          </p:cTn>
                        </p:par>
                      </p:childTnLst>
                    </p:cTn>
                  </p:par>
                  <p:par>
                    <p:cTn id="80" fill="hold">
                      <p:stCondLst>
                        <p:cond delay="indefinite"/>
                      </p:stCondLst>
                      <p:childTnLst>
                        <p:par>
                          <p:cTn id="81" fill="hold">
                            <p:stCondLst>
                              <p:cond delay="0"/>
                            </p:stCondLst>
                            <p:childTnLst>
                              <p:par>
                                <p:cTn id="82" presetID="53" presetClass="entr" presetSubtype="16" fill="hold" grpId="0" nodeType="clickEffect">
                                  <p:stCondLst>
                                    <p:cond delay="0"/>
                                  </p:stCondLst>
                                  <p:childTnLst>
                                    <p:set>
                                      <p:cBhvr>
                                        <p:cTn id="83" dur="1" fill="hold">
                                          <p:stCondLst>
                                            <p:cond delay="0"/>
                                          </p:stCondLst>
                                        </p:cTn>
                                        <p:tgtEl>
                                          <p:spTgt spid="20"/>
                                        </p:tgtEl>
                                        <p:attrNameLst>
                                          <p:attrName>style.visibility</p:attrName>
                                        </p:attrNameLst>
                                      </p:cBhvr>
                                      <p:to>
                                        <p:strVal val="visible"/>
                                      </p:to>
                                    </p:set>
                                    <p:anim calcmode="lin" valueType="num">
                                      <p:cBhvr>
                                        <p:cTn id="84" dur="500" fill="hold"/>
                                        <p:tgtEl>
                                          <p:spTgt spid="20"/>
                                        </p:tgtEl>
                                        <p:attrNameLst>
                                          <p:attrName>ppt_w</p:attrName>
                                        </p:attrNameLst>
                                      </p:cBhvr>
                                      <p:tavLst>
                                        <p:tav tm="0">
                                          <p:val>
                                            <p:fltVal val="0"/>
                                          </p:val>
                                        </p:tav>
                                        <p:tav tm="100000">
                                          <p:val>
                                            <p:strVal val="#ppt_w"/>
                                          </p:val>
                                        </p:tav>
                                      </p:tavLst>
                                    </p:anim>
                                    <p:anim calcmode="lin" valueType="num">
                                      <p:cBhvr>
                                        <p:cTn id="85" dur="500" fill="hold"/>
                                        <p:tgtEl>
                                          <p:spTgt spid="20"/>
                                        </p:tgtEl>
                                        <p:attrNameLst>
                                          <p:attrName>ppt_h</p:attrName>
                                        </p:attrNameLst>
                                      </p:cBhvr>
                                      <p:tavLst>
                                        <p:tav tm="0">
                                          <p:val>
                                            <p:fltVal val="0"/>
                                          </p:val>
                                        </p:tav>
                                        <p:tav tm="100000">
                                          <p:val>
                                            <p:strVal val="#ppt_h"/>
                                          </p:val>
                                        </p:tav>
                                      </p:tavLst>
                                    </p:anim>
                                    <p:animEffect transition="in" filter="fade">
                                      <p:cBhvr>
                                        <p:cTn id="86" dur="500"/>
                                        <p:tgtEl>
                                          <p:spTgt spid="20"/>
                                        </p:tgtEl>
                                      </p:cBhvr>
                                    </p:animEffect>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grpId="0" nodeType="clickEffect">
                                  <p:stCondLst>
                                    <p:cond delay="0"/>
                                  </p:stCondLst>
                                  <p:childTnLst>
                                    <p:set>
                                      <p:cBhvr>
                                        <p:cTn id="90" dur="1" fill="hold">
                                          <p:stCondLst>
                                            <p:cond delay="0"/>
                                          </p:stCondLst>
                                        </p:cTn>
                                        <p:tgtEl>
                                          <p:spTgt spid="28"/>
                                        </p:tgtEl>
                                        <p:attrNameLst>
                                          <p:attrName>style.visibility</p:attrName>
                                        </p:attrNameLst>
                                      </p:cBhvr>
                                      <p:to>
                                        <p:strVal val="visible"/>
                                      </p:to>
                                    </p:set>
                                    <p:animEffect transition="in" filter="fade">
                                      <p:cBhvr>
                                        <p:cTn id="91" dur="500"/>
                                        <p:tgtEl>
                                          <p:spTgt spid="28"/>
                                        </p:tgtEl>
                                      </p:cBhvr>
                                    </p:animEffect>
                                  </p:childTnLst>
                                </p:cTn>
                              </p:par>
                            </p:childTnLst>
                          </p:cTn>
                        </p:par>
                      </p:childTnLst>
                    </p:cTn>
                  </p:par>
                  <p:par>
                    <p:cTn id="92" fill="hold">
                      <p:stCondLst>
                        <p:cond delay="indefinite"/>
                      </p:stCondLst>
                      <p:childTnLst>
                        <p:par>
                          <p:cTn id="93" fill="hold">
                            <p:stCondLst>
                              <p:cond delay="0"/>
                            </p:stCondLst>
                            <p:childTnLst>
                              <p:par>
                                <p:cTn id="94" presetID="1" presetClass="entr" presetSubtype="0" fill="hold" grpId="0" nodeType="clickEffect">
                                  <p:stCondLst>
                                    <p:cond delay="0"/>
                                  </p:stCondLst>
                                  <p:childTnLst>
                                    <p:set>
                                      <p:cBhvr>
                                        <p:cTn id="95" dur="1" fill="hold">
                                          <p:stCondLst>
                                            <p:cond delay="0"/>
                                          </p:stCondLst>
                                        </p:cTn>
                                        <p:tgtEl>
                                          <p:spTgt spid="21"/>
                                        </p:tgtEl>
                                        <p:attrNameLst>
                                          <p:attrName>style.visibility</p:attrName>
                                        </p:attrNameLst>
                                      </p:cBhvr>
                                      <p:to>
                                        <p:strVal val="visible"/>
                                      </p:to>
                                    </p:set>
                                  </p:childTnLst>
                                </p:cTn>
                              </p:par>
                            </p:childTnLst>
                          </p:cTn>
                        </p:par>
                      </p:childTnLst>
                    </p:cTn>
                  </p:par>
                  <p:par>
                    <p:cTn id="96" fill="hold">
                      <p:stCondLst>
                        <p:cond delay="indefinite"/>
                      </p:stCondLst>
                      <p:childTnLst>
                        <p:par>
                          <p:cTn id="97" fill="hold">
                            <p:stCondLst>
                              <p:cond delay="0"/>
                            </p:stCondLst>
                            <p:childTnLst>
                              <p:par>
                                <p:cTn id="98" presetID="53" presetClass="entr" presetSubtype="16" fill="hold" grpId="0" nodeType="clickEffect">
                                  <p:stCondLst>
                                    <p:cond delay="0"/>
                                  </p:stCondLst>
                                  <p:childTnLst>
                                    <p:set>
                                      <p:cBhvr>
                                        <p:cTn id="99" dur="1" fill="hold">
                                          <p:stCondLst>
                                            <p:cond delay="0"/>
                                          </p:stCondLst>
                                        </p:cTn>
                                        <p:tgtEl>
                                          <p:spTgt spid="22"/>
                                        </p:tgtEl>
                                        <p:attrNameLst>
                                          <p:attrName>style.visibility</p:attrName>
                                        </p:attrNameLst>
                                      </p:cBhvr>
                                      <p:to>
                                        <p:strVal val="visible"/>
                                      </p:to>
                                    </p:set>
                                    <p:anim calcmode="lin" valueType="num">
                                      <p:cBhvr>
                                        <p:cTn id="100" dur="500" fill="hold"/>
                                        <p:tgtEl>
                                          <p:spTgt spid="22"/>
                                        </p:tgtEl>
                                        <p:attrNameLst>
                                          <p:attrName>ppt_w</p:attrName>
                                        </p:attrNameLst>
                                      </p:cBhvr>
                                      <p:tavLst>
                                        <p:tav tm="0">
                                          <p:val>
                                            <p:fltVal val="0"/>
                                          </p:val>
                                        </p:tav>
                                        <p:tav tm="100000">
                                          <p:val>
                                            <p:strVal val="#ppt_w"/>
                                          </p:val>
                                        </p:tav>
                                      </p:tavLst>
                                    </p:anim>
                                    <p:anim calcmode="lin" valueType="num">
                                      <p:cBhvr>
                                        <p:cTn id="101" dur="500" fill="hold"/>
                                        <p:tgtEl>
                                          <p:spTgt spid="22"/>
                                        </p:tgtEl>
                                        <p:attrNameLst>
                                          <p:attrName>ppt_h</p:attrName>
                                        </p:attrNameLst>
                                      </p:cBhvr>
                                      <p:tavLst>
                                        <p:tav tm="0">
                                          <p:val>
                                            <p:fltVal val="0"/>
                                          </p:val>
                                        </p:tav>
                                        <p:tav tm="100000">
                                          <p:val>
                                            <p:strVal val="#ppt_h"/>
                                          </p:val>
                                        </p:tav>
                                      </p:tavLst>
                                    </p:anim>
                                    <p:animEffect transition="in" filter="fade">
                                      <p:cBhvr>
                                        <p:cTn id="102" dur="500"/>
                                        <p:tgtEl>
                                          <p:spTgt spid="22"/>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grpId="0" nodeType="clickEffect">
                                  <p:stCondLst>
                                    <p:cond delay="0"/>
                                  </p:stCondLst>
                                  <p:childTnLst>
                                    <p:set>
                                      <p:cBhvr>
                                        <p:cTn id="106" dur="1" fill="hold">
                                          <p:stCondLst>
                                            <p:cond delay="0"/>
                                          </p:stCondLst>
                                        </p:cTn>
                                        <p:tgtEl>
                                          <p:spTgt spid="29"/>
                                        </p:tgtEl>
                                        <p:attrNameLst>
                                          <p:attrName>style.visibility</p:attrName>
                                        </p:attrNameLst>
                                      </p:cBhvr>
                                      <p:to>
                                        <p:strVal val="visible"/>
                                      </p:to>
                                    </p:set>
                                    <p:animEffect transition="in" filter="fade">
                                      <p:cBhvr>
                                        <p:cTn id="107" dur="500"/>
                                        <p:tgtEl>
                                          <p:spTgt spid="29"/>
                                        </p:tgtEl>
                                      </p:cBhvr>
                                    </p:animEffect>
                                  </p:childTnLst>
                                </p:cTn>
                              </p:par>
                            </p:childTnLst>
                          </p:cTn>
                        </p:par>
                      </p:childTnLst>
                    </p:cTn>
                  </p:par>
                  <p:par>
                    <p:cTn id="108" fill="hold">
                      <p:stCondLst>
                        <p:cond delay="indefinite"/>
                      </p:stCondLst>
                      <p:childTnLst>
                        <p:par>
                          <p:cTn id="109" fill="hold">
                            <p:stCondLst>
                              <p:cond delay="0"/>
                            </p:stCondLst>
                            <p:childTnLst>
                              <p:par>
                                <p:cTn id="110" presetID="1" presetClass="entr" presetSubtype="0" fill="hold" grpId="0" nodeType="clickEffect">
                                  <p:stCondLst>
                                    <p:cond delay="0"/>
                                  </p:stCondLst>
                                  <p:childTnLst>
                                    <p:set>
                                      <p:cBhvr>
                                        <p:cTn id="111" dur="1" fill="hold">
                                          <p:stCondLst>
                                            <p:cond delay="0"/>
                                          </p:stCondLst>
                                        </p:cTn>
                                        <p:tgtEl>
                                          <p:spTgt spid="23"/>
                                        </p:tgtEl>
                                        <p:attrNameLst>
                                          <p:attrName>style.visibility</p:attrName>
                                        </p:attrNameLst>
                                      </p:cBhvr>
                                      <p:to>
                                        <p:strVal val="visible"/>
                                      </p:to>
                                    </p:set>
                                  </p:childTnLst>
                                </p:cTn>
                              </p:par>
                            </p:childTnLst>
                          </p:cTn>
                        </p:par>
                      </p:childTnLst>
                    </p:cTn>
                  </p:par>
                  <p:par>
                    <p:cTn id="112" fill="hold">
                      <p:stCondLst>
                        <p:cond delay="indefinite"/>
                      </p:stCondLst>
                      <p:childTnLst>
                        <p:par>
                          <p:cTn id="113" fill="hold">
                            <p:stCondLst>
                              <p:cond delay="0"/>
                            </p:stCondLst>
                            <p:childTnLst>
                              <p:par>
                                <p:cTn id="114" presetID="53" presetClass="entr" presetSubtype="16" fill="hold" grpId="0" nodeType="clickEffect">
                                  <p:stCondLst>
                                    <p:cond delay="0"/>
                                  </p:stCondLst>
                                  <p:childTnLst>
                                    <p:set>
                                      <p:cBhvr>
                                        <p:cTn id="115" dur="1" fill="hold">
                                          <p:stCondLst>
                                            <p:cond delay="0"/>
                                          </p:stCondLst>
                                        </p:cTn>
                                        <p:tgtEl>
                                          <p:spTgt spid="24"/>
                                        </p:tgtEl>
                                        <p:attrNameLst>
                                          <p:attrName>style.visibility</p:attrName>
                                        </p:attrNameLst>
                                      </p:cBhvr>
                                      <p:to>
                                        <p:strVal val="visible"/>
                                      </p:to>
                                    </p:set>
                                    <p:anim calcmode="lin" valueType="num">
                                      <p:cBhvr>
                                        <p:cTn id="116" dur="500" fill="hold"/>
                                        <p:tgtEl>
                                          <p:spTgt spid="24"/>
                                        </p:tgtEl>
                                        <p:attrNameLst>
                                          <p:attrName>ppt_w</p:attrName>
                                        </p:attrNameLst>
                                      </p:cBhvr>
                                      <p:tavLst>
                                        <p:tav tm="0">
                                          <p:val>
                                            <p:fltVal val="0"/>
                                          </p:val>
                                        </p:tav>
                                        <p:tav tm="100000">
                                          <p:val>
                                            <p:strVal val="#ppt_w"/>
                                          </p:val>
                                        </p:tav>
                                      </p:tavLst>
                                    </p:anim>
                                    <p:anim calcmode="lin" valueType="num">
                                      <p:cBhvr>
                                        <p:cTn id="117" dur="500" fill="hold"/>
                                        <p:tgtEl>
                                          <p:spTgt spid="24"/>
                                        </p:tgtEl>
                                        <p:attrNameLst>
                                          <p:attrName>ppt_h</p:attrName>
                                        </p:attrNameLst>
                                      </p:cBhvr>
                                      <p:tavLst>
                                        <p:tav tm="0">
                                          <p:val>
                                            <p:fltVal val="0"/>
                                          </p:val>
                                        </p:tav>
                                        <p:tav tm="100000">
                                          <p:val>
                                            <p:strVal val="#ppt_h"/>
                                          </p:val>
                                        </p:tav>
                                      </p:tavLst>
                                    </p:anim>
                                    <p:animEffect transition="in" filter="fade">
                                      <p:cBhvr>
                                        <p:cTn id="118" dur="500"/>
                                        <p:tgtEl>
                                          <p:spTgt spid="24"/>
                                        </p:tgtEl>
                                      </p:cBhvr>
                                    </p:animEffect>
                                  </p:childTnLst>
                                </p:cTn>
                              </p:par>
                            </p:childTnLst>
                          </p:cTn>
                        </p:par>
                      </p:childTnLst>
                    </p:cTn>
                  </p:par>
                  <p:par>
                    <p:cTn id="119" fill="hold">
                      <p:stCondLst>
                        <p:cond delay="indefinite"/>
                      </p:stCondLst>
                      <p:childTnLst>
                        <p:par>
                          <p:cTn id="120" fill="hold">
                            <p:stCondLst>
                              <p:cond delay="0"/>
                            </p:stCondLst>
                            <p:childTnLst>
                              <p:par>
                                <p:cTn id="121" presetID="10" presetClass="entr" presetSubtype="0" fill="hold" grpId="0" nodeType="clickEffect">
                                  <p:stCondLst>
                                    <p:cond delay="0"/>
                                  </p:stCondLst>
                                  <p:childTnLst>
                                    <p:set>
                                      <p:cBhvr>
                                        <p:cTn id="122" dur="1" fill="hold">
                                          <p:stCondLst>
                                            <p:cond delay="0"/>
                                          </p:stCondLst>
                                        </p:cTn>
                                        <p:tgtEl>
                                          <p:spTgt spid="33"/>
                                        </p:tgtEl>
                                        <p:attrNameLst>
                                          <p:attrName>style.visibility</p:attrName>
                                        </p:attrNameLst>
                                      </p:cBhvr>
                                      <p:to>
                                        <p:strVal val="visible"/>
                                      </p:to>
                                    </p:set>
                                    <p:animEffect transition="in" filter="fade">
                                      <p:cBhvr>
                                        <p:cTn id="123" dur="500"/>
                                        <p:tgtEl>
                                          <p:spTgt spid="33"/>
                                        </p:tgtEl>
                                      </p:cBhvr>
                                    </p:animEffect>
                                  </p:childTnLst>
                                </p:cTn>
                              </p:par>
                            </p:childTnLst>
                          </p:cTn>
                        </p:par>
                      </p:childTnLst>
                    </p:cTn>
                  </p:par>
                  <p:par>
                    <p:cTn id="124" fill="hold">
                      <p:stCondLst>
                        <p:cond delay="indefinite"/>
                      </p:stCondLst>
                      <p:childTnLst>
                        <p:par>
                          <p:cTn id="125" fill="hold">
                            <p:stCondLst>
                              <p:cond delay="0"/>
                            </p:stCondLst>
                            <p:childTnLst>
                              <p:par>
                                <p:cTn id="126" presetID="1" presetClass="entr" presetSubtype="0" fill="hold" grpId="0" nodeType="clickEffect">
                                  <p:stCondLst>
                                    <p:cond delay="0"/>
                                  </p:stCondLst>
                                  <p:childTnLst>
                                    <p:set>
                                      <p:cBhvr>
                                        <p:cTn id="127"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0" grpId="0"/>
      <p:bldP spid="12" grpId="0" animBg="1"/>
      <p:bldP spid="13" grpId="0"/>
      <p:bldP spid="14" grpId="0" animBg="1"/>
      <p:bldP spid="15" grpId="0"/>
      <p:bldP spid="16" grpId="0" animBg="1"/>
      <p:bldP spid="17" grpId="0"/>
      <p:bldP spid="18" grpId="0" animBg="1"/>
      <p:bldP spid="19" grpId="0"/>
      <p:bldP spid="20" grpId="0" animBg="1"/>
      <p:bldP spid="21" grpId="0"/>
      <p:bldP spid="22" grpId="0" animBg="1"/>
      <p:bldP spid="23" grpId="0"/>
      <p:bldP spid="24" grpId="0" animBg="1"/>
      <p:bldP spid="25" grpId="0"/>
      <p:bldP spid="6" grpId="0" animBg="1"/>
      <p:bldP spid="27" grpId="0" animBg="1"/>
      <p:bldP spid="28" grpId="0" animBg="1"/>
      <p:bldP spid="29" grpId="0" animBg="1"/>
      <p:bldP spid="3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4</a:t>
            </a:r>
            <a:endParaRPr lang="fr-FR" sz="4000" dirty="0">
              <a:latin typeface="+mn-lt"/>
            </a:endParaRPr>
          </a:p>
        </p:txBody>
      </p:sp>
      <p:sp>
        <p:nvSpPr>
          <p:cNvPr id="3" name="Sous-titre 2"/>
          <p:cNvSpPr>
            <a:spLocks noGrp="1"/>
          </p:cNvSpPr>
          <p:nvPr>
            <p:ph type="subTitle" idx="1"/>
          </p:nvPr>
        </p:nvSpPr>
        <p:spPr>
          <a:xfrm>
            <a:off x="230659" y="848497"/>
            <a:ext cx="11763221" cy="5782961"/>
          </a:xfrm>
        </p:spPr>
        <p:txBody>
          <a:bodyPr/>
          <a:lstStyle/>
          <a:p>
            <a:r>
              <a:rPr lang="fr-FR" b="1" dirty="0" smtClean="0"/>
              <a:t>Action du partenaire de l’</a:t>
            </a:r>
            <a:r>
              <a:rPr lang="fr-FR" b="1" dirty="0" err="1" smtClean="0"/>
              <a:t>entameur</a:t>
            </a:r>
          </a:p>
          <a:p>
            <a:pPr algn="l"/>
            <a:r>
              <a:rPr lang="fr-FR" b="1" dirty="0" smtClean="0"/>
              <a:t>I – L’entame est une tête de séquence</a:t>
            </a:r>
            <a:endParaRPr lang="fr-FR" dirty="0" smtClean="0"/>
          </a:p>
          <a:p>
            <a:pPr algn="l"/>
            <a:r>
              <a:rPr lang="fr-FR" dirty="0" smtClean="0"/>
              <a:t>	L’</a:t>
            </a:r>
            <a:r>
              <a:rPr lang="fr-FR" dirty="0" err="1" smtClean="0"/>
              <a:t>entameur</a:t>
            </a:r>
            <a:r>
              <a:rPr lang="fr-FR" dirty="0" smtClean="0"/>
              <a:t> a entrepris une manœuvre d’affranchissement et son partenaire doit l’aider dans cette action.</a:t>
            </a:r>
          </a:p>
          <a:p>
            <a:pPr algn="l"/>
            <a:r>
              <a:rPr lang="fr-FR" b="1" dirty="0" smtClean="0"/>
              <a:t>Exercice 5 :  </a:t>
            </a:r>
            <a:r>
              <a:rPr lang="fr-FR" dirty="0" smtClean="0"/>
              <a:t>Votre partenaire a entamé. A la vue du mort, imaginez la répartition de la couleur entamée. Quelle carte fournissez-vous ?</a:t>
            </a:r>
            <a:endParaRPr lang="fr-FR" dirty="0"/>
          </a:p>
          <a:p>
            <a:pPr algn="l"/>
            <a:endParaRPr lang="fr-FR" dirty="0" smtClean="0"/>
          </a:p>
          <a:p>
            <a:pPr algn="l"/>
            <a:r>
              <a:rPr lang="fr-FR" sz="1000" dirty="0" smtClean="0"/>
              <a:t>	</a:t>
            </a:r>
            <a:r>
              <a:rPr lang="fr-FR" b="1" dirty="0" smtClean="0"/>
              <a:t>	</a:t>
            </a:r>
          </a:p>
          <a:p>
            <a:pPr algn="l"/>
            <a:endParaRPr lang="fr-FR" dirty="0">
              <a:solidFill>
                <a:srgbClr val="00B050"/>
              </a:solidFill>
            </a:endParaRPr>
          </a:p>
        </p:txBody>
      </p:sp>
      <p:sp>
        <p:nvSpPr>
          <p:cNvPr id="5" name="ZoneTexte 4"/>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7" name="Rectangle à coins arrondis 6"/>
          <p:cNvSpPr/>
          <p:nvPr/>
        </p:nvSpPr>
        <p:spPr>
          <a:xfrm>
            <a:off x="368934" y="4024313"/>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D………..</a:t>
            </a:r>
            <a:endParaRPr lang="fr-FR" dirty="0">
              <a:solidFill>
                <a:schemeClr val="tx1"/>
              </a:solidFill>
            </a:endParaRPr>
          </a:p>
        </p:txBody>
      </p:sp>
      <p:sp>
        <p:nvSpPr>
          <p:cNvPr id="38" name="Rectangle à coins arrondis 37"/>
          <p:cNvSpPr/>
          <p:nvPr/>
        </p:nvSpPr>
        <p:spPr>
          <a:xfrm>
            <a:off x="1569084" y="3712151"/>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6 5 2</a:t>
            </a:r>
            <a:endParaRPr lang="fr-FR" dirty="0">
              <a:solidFill>
                <a:schemeClr val="tx1"/>
              </a:solidFill>
            </a:endParaRPr>
          </a:p>
        </p:txBody>
      </p:sp>
      <p:sp>
        <p:nvSpPr>
          <p:cNvPr id="39" name="Rectangle à coins arrondis 38"/>
          <p:cNvSpPr/>
          <p:nvPr/>
        </p:nvSpPr>
        <p:spPr>
          <a:xfrm>
            <a:off x="2769234" y="4024313"/>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R 5 4</a:t>
            </a:r>
            <a:endParaRPr lang="fr-FR" dirty="0">
              <a:solidFill>
                <a:schemeClr val="tx1"/>
              </a:solidFill>
            </a:endParaRPr>
          </a:p>
        </p:txBody>
      </p:sp>
      <p:sp>
        <p:nvSpPr>
          <p:cNvPr id="43" name="Rectangle à coins arrondis 42"/>
          <p:cNvSpPr/>
          <p:nvPr/>
        </p:nvSpPr>
        <p:spPr>
          <a:xfrm>
            <a:off x="4107659" y="4024313"/>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D V 10 …</a:t>
            </a:r>
            <a:endParaRPr lang="fr-FR" dirty="0">
              <a:solidFill>
                <a:schemeClr val="tx1"/>
              </a:solidFill>
            </a:endParaRPr>
          </a:p>
        </p:txBody>
      </p:sp>
      <p:sp>
        <p:nvSpPr>
          <p:cNvPr id="44" name="Rectangle à coins arrondis 43"/>
          <p:cNvSpPr/>
          <p:nvPr/>
        </p:nvSpPr>
        <p:spPr>
          <a:xfrm>
            <a:off x="5307809" y="3712151"/>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6 5 2</a:t>
            </a:r>
            <a:endParaRPr lang="fr-FR" dirty="0">
              <a:solidFill>
                <a:schemeClr val="tx1"/>
              </a:solidFill>
            </a:endParaRPr>
          </a:p>
        </p:txBody>
      </p:sp>
      <p:sp>
        <p:nvSpPr>
          <p:cNvPr id="45" name="Rectangle à coins arrondis 44"/>
          <p:cNvSpPr/>
          <p:nvPr/>
        </p:nvSpPr>
        <p:spPr>
          <a:xfrm>
            <a:off x="6507959" y="4024313"/>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R 5 4</a:t>
            </a:r>
            <a:endParaRPr lang="fr-FR" dirty="0">
              <a:solidFill>
                <a:schemeClr val="tx1"/>
              </a:solidFill>
            </a:endParaRPr>
          </a:p>
        </p:txBody>
      </p:sp>
      <p:sp>
        <p:nvSpPr>
          <p:cNvPr id="49" name="Rectangle à coins arrondis 48"/>
          <p:cNvSpPr/>
          <p:nvPr/>
        </p:nvSpPr>
        <p:spPr>
          <a:xfrm>
            <a:off x="5307809" y="4326951"/>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A..</a:t>
            </a:r>
            <a:endParaRPr lang="fr-FR" dirty="0">
              <a:solidFill>
                <a:schemeClr val="tx1"/>
              </a:solidFill>
            </a:endParaRPr>
          </a:p>
        </p:txBody>
      </p:sp>
      <p:sp>
        <p:nvSpPr>
          <p:cNvPr id="8" name="Rectangle à coins arrondis 7"/>
          <p:cNvSpPr/>
          <p:nvPr/>
        </p:nvSpPr>
        <p:spPr>
          <a:xfrm>
            <a:off x="7915275" y="3712150"/>
            <a:ext cx="3547668" cy="943562"/>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N’importe laquelle au premier tour</a:t>
            </a:r>
          </a:p>
          <a:p>
            <a:pPr algn="ctr"/>
            <a:r>
              <a:rPr lang="fr-FR" dirty="0">
                <a:solidFill>
                  <a:schemeClr val="tx1"/>
                </a:solidFill>
              </a:rPr>
              <a:t>mais le Roi au second tour</a:t>
            </a:r>
          </a:p>
        </p:txBody>
      </p:sp>
      <p:sp>
        <p:nvSpPr>
          <p:cNvPr id="9" name="Rectangle à coins arrondis 8"/>
          <p:cNvSpPr/>
          <p:nvPr/>
        </p:nvSpPr>
        <p:spPr>
          <a:xfrm>
            <a:off x="2019300" y="4045526"/>
            <a:ext cx="276225" cy="281425"/>
          </a:xfrm>
          <a:prstGeom prst="roundRect">
            <a:avLst/>
          </a:prstGeom>
          <a:ln w="28575"/>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50" name="Rectangle à coins arrondis 49"/>
          <p:cNvSpPr/>
          <p:nvPr/>
        </p:nvSpPr>
        <p:spPr>
          <a:xfrm>
            <a:off x="5758025" y="4045526"/>
            <a:ext cx="276225" cy="281425"/>
          </a:xfrm>
          <a:prstGeom prst="roundRect">
            <a:avLst/>
          </a:prstGeom>
          <a:ln w="28575"/>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51" name="Rectangle à coins arrondis 50"/>
          <p:cNvSpPr/>
          <p:nvPr/>
        </p:nvSpPr>
        <p:spPr>
          <a:xfrm>
            <a:off x="368934" y="5003225"/>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solidFill>
                  <a:schemeClr val="tx1"/>
                </a:solidFill>
              </a:rPr>
              <a:t>D………..</a:t>
            </a:r>
          </a:p>
        </p:txBody>
      </p:sp>
      <p:sp>
        <p:nvSpPr>
          <p:cNvPr id="52" name="Rectangle à coins arrondis 51"/>
          <p:cNvSpPr/>
          <p:nvPr/>
        </p:nvSpPr>
        <p:spPr>
          <a:xfrm>
            <a:off x="1569084" y="4691063"/>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8 5 2</a:t>
            </a:r>
            <a:endParaRPr lang="fr-FR" dirty="0">
              <a:solidFill>
                <a:schemeClr val="tx1"/>
              </a:solidFill>
            </a:endParaRPr>
          </a:p>
        </p:txBody>
      </p:sp>
      <p:sp>
        <p:nvSpPr>
          <p:cNvPr id="53" name="Rectangle à coins arrondis 52"/>
          <p:cNvSpPr/>
          <p:nvPr/>
        </p:nvSpPr>
        <p:spPr>
          <a:xfrm>
            <a:off x="2769234" y="5003225"/>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R 7</a:t>
            </a:r>
            <a:endParaRPr lang="fr-FR" dirty="0">
              <a:solidFill>
                <a:schemeClr val="tx1"/>
              </a:solidFill>
            </a:endParaRPr>
          </a:p>
        </p:txBody>
      </p:sp>
      <p:sp>
        <p:nvSpPr>
          <p:cNvPr id="54" name="Rectangle à coins arrondis 53"/>
          <p:cNvSpPr/>
          <p:nvPr/>
        </p:nvSpPr>
        <p:spPr>
          <a:xfrm>
            <a:off x="4107659" y="5003225"/>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D V 10 …</a:t>
            </a:r>
            <a:endParaRPr lang="fr-FR" dirty="0">
              <a:solidFill>
                <a:schemeClr val="tx1"/>
              </a:solidFill>
            </a:endParaRPr>
          </a:p>
        </p:txBody>
      </p:sp>
      <p:sp>
        <p:nvSpPr>
          <p:cNvPr id="55" name="Rectangle à coins arrondis 54"/>
          <p:cNvSpPr/>
          <p:nvPr/>
        </p:nvSpPr>
        <p:spPr>
          <a:xfrm>
            <a:off x="5307809" y="4691063"/>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6 5 2</a:t>
            </a:r>
            <a:endParaRPr lang="fr-FR" dirty="0">
              <a:solidFill>
                <a:schemeClr val="tx1"/>
              </a:solidFill>
            </a:endParaRPr>
          </a:p>
        </p:txBody>
      </p:sp>
      <p:sp>
        <p:nvSpPr>
          <p:cNvPr id="56" name="Rectangle à coins arrondis 55"/>
          <p:cNvSpPr/>
          <p:nvPr/>
        </p:nvSpPr>
        <p:spPr>
          <a:xfrm>
            <a:off x="6507959" y="5003225"/>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R 7</a:t>
            </a:r>
            <a:endParaRPr lang="fr-FR" dirty="0">
              <a:solidFill>
                <a:schemeClr val="tx1"/>
              </a:solidFill>
            </a:endParaRPr>
          </a:p>
        </p:txBody>
      </p:sp>
      <p:sp>
        <p:nvSpPr>
          <p:cNvPr id="57" name="Rectangle à coins arrondis 56"/>
          <p:cNvSpPr/>
          <p:nvPr/>
        </p:nvSpPr>
        <p:spPr>
          <a:xfrm>
            <a:off x="5307809" y="5305863"/>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A..</a:t>
            </a:r>
            <a:endParaRPr lang="fr-FR" dirty="0">
              <a:solidFill>
                <a:schemeClr val="tx1"/>
              </a:solidFill>
            </a:endParaRPr>
          </a:p>
        </p:txBody>
      </p:sp>
      <p:sp>
        <p:nvSpPr>
          <p:cNvPr id="58" name="Rectangle à coins arrondis 57"/>
          <p:cNvSpPr/>
          <p:nvPr/>
        </p:nvSpPr>
        <p:spPr>
          <a:xfrm>
            <a:off x="7915275" y="4691062"/>
            <a:ext cx="3547668" cy="943562"/>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fr-FR" dirty="0">
                <a:solidFill>
                  <a:schemeClr val="tx1"/>
                </a:solidFill>
              </a:rPr>
              <a:t>Le Roi</a:t>
            </a:r>
          </a:p>
        </p:txBody>
      </p:sp>
      <p:sp>
        <p:nvSpPr>
          <p:cNvPr id="59" name="Rectangle à coins arrondis 58"/>
          <p:cNvSpPr/>
          <p:nvPr/>
        </p:nvSpPr>
        <p:spPr>
          <a:xfrm>
            <a:off x="2019300" y="5024438"/>
            <a:ext cx="276225" cy="281425"/>
          </a:xfrm>
          <a:prstGeom prst="roundRect">
            <a:avLst/>
          </a:prstGeom>
          <a:ln w="28575"/>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60" name="Rectangle à coins arrondis 59"/>
          <p:cNvSpPr/>
          <p:nvPr/>
        </p:nvSpPr>
        <p:spPr>
          <a:xfrm>
            <a:off x="5758025" y="5024438"/>
            <a:ext cx="276225" cy="281425"/>
          </a:xfrm>
          <a:prstGeom prst="roundRect">
            <a:avLst/>
          </a:prstGeom>
          <a:ln w="28575"/>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61" name="Rectangle à coins arrondis 60"/>
          <p:cNvSpPr/>
          <p:nvPr/>
        </p:nvSpPr>
        <p:spPr>
          <a:xfrm>
            <a:off x="368934" y="5982265"/>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V………….</a:t>
            </a:r>
            <a:endParaRPr lang="fr-FR" dirty="0">
              <a:solidFill>
                <a:schemeClr val="tx1"/>
              </a:solidFill>
            </a:endParaRPr>
          </a:p>
        </p:txBody>
      </p:sp>
      <p:sp>
        <p:nvSpPr>
          <p:cNvPr id="62" name="Rectangle à coins arrondis 61"/>
          <p:cNvSpPr/>
          <p:nvPr/>
        </p:nvSpPr>
        <p:spPr>
          <a:xfrm>
            <a:off x="1569084" y="5670103"/>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7 5 2</a:t>
            </a:r>
            <a:endParaRPr lang="fr-FR" dirty="0">
              <a:solidFill>
                <a:schemeClr val="tx1"/>
              </a:solidFill>
            </a:endParaRPr>
          </a:p>
        </p:txBody>
      </p:sp>
      <p:sp>
        <p:nvSpPr>
          <p:cNvPr id="63" name="Rectangle à coins arrondis 62"/>
          <p:cNvSpPr/>
          <p:nvPr/>
        </p:nvSpPr>
        <p:spPr>
          <a:xfrm>
            <a:off x="2769234" y="5982265"/>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R D 3</a:t>
            </a:r>
            <a:endParaRPr lang="fr-FR" dirty="0">
              <a:solidFill>
                <a:schemeClr val="tx1"/>
              </a:solidFill>
            </a:endParaRPr>
          </a:p>
        </p:txBody>
      </p:sp>
      <p:sp>
        <p:nvSpPr>
          <p:cNvPr id="64" name="Rectangle à coins arrondis 63"/>
          <p:cNvSpPr/>
          <p:nvPr/>
        </p:nvSpPr>
        <p:spPr>
          <a:xfrm>
            <a:off x="4107659" y="5982265"/>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V 10 9 …</a:t>
            </a:r>
            <a:endParaRPr lang="fr-FR" dirty="0">
              <a:solidFill>
                <a:schemeClr val="tx1"/>
              </a:solidFill>
            </a:endParaRPr>
          </a:p>
        </p:txBody>
      </p:sp>
      <p:sp>
        <p:nvSpPr>
          <p:cNvPr id="65" name="Rectangle à coins arrondis 64"/>
          <p:cNvSpPr/>
          <p:nvPr/>
        </p:nvSpPr>
        <p:spPr>
          <a:xfrm>
            <a:off x="5307809" y="5670103"/>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7 5 2</a:t>
            </a:r>
            <a:endParaRPr lang="fr-FR" dirty="0">
              <a:solidFill>
                <a:schemeClr val="tx1"/>
              </a:solidFill>
            </a:endParaRPr>
          </a:p>
        </p:txBody>
      </p:sp>
      <p:sp>
        <p:nvSpPr>
          <p:cNvPr id="66" name="Rectangle à coins arrondis 65"/>
          <p:cNvSpPr/>
          <p:nvPr/>
        </p:nvSpPr>
        <p:spPr>
          <a:xfrm>
            <a:off x="6507959" y="5982265"/>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R D 3</a:t>
            </a:r>
            <a:endParaRPr lang="fr-FR" dirty="0">
              <a:solidFill>
                <a:schemeClr val="tx1"/>
              </a:solidFill>
            </a:endParaRPr>
          </a:p>
        </p:txBody>
      </p:sp>
      <p:sp>
        <p:nvSpPr>
          <p:cNvPr id="67" name="Rectangle à coins arrondis 66"/>
          <p:cNvSpPr/>
          <p:nvPr/>
        </p:nvSpPr>
        <p:spPr>
          <a:xfrm>
            <a:off x="5307809" y="6284903"/>
            <a:ext cx="1200150" cy="333375"/>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solidFill>
                  <a:schemeClr val="tx1"/>
                </a:solidFill>
              </a:rPr>
              <a:t>A..</a:t>
            </a:r>
            <a:endParaRPr lang="fr-FR" dirty="0">
              <a:solidFill>
                <a:schemeClr val="tx1"/>
              </a:solidFill>
            </a:endParaRPr>
          </a:p>
        </p:txBody>
      </p:sp>
      <p:sp>
        <p:nvSpPr>
          <p:cNvPr id="68" name="Rectangle à coins arrondis 67"/>
          <p:cNvSpPr/>
          <p:nvPr/>
        </p:nvSpPr>
        <p:spPr>
          <a:xfrm>
            <a:off x="7915275" y="5670102"/>
            <a:ext cx="3547668" cy="943562"/>
          </a:xfrm>
          <a:prstGeom prst="roundRect">
            <a:avLst/>
          </a:prstGeom>
          <a:solidFill>
            <a:schemeClr val="accent1">
              <a:lumMod val="20000"/>
              <a:lumOff val="80000"/>
            </a:schemeClr>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defRPr/>
            </a:pPr>
            <a:r>
              <a:rPr lang="fr-FR" dirty="0">
                <a:solidFill>
                  <a:schemeClr val="tx1"/>
                </a:solidFill>
              </a:rPr>
              <a:t>La Dame ou le Roi</a:t>
            </a:r>
          </a:p>
        </p:txBody>
      </p:sp>
      <p:sp>
        <p:nvSpPr>
          <p:cNvPr id="69" name="Rectangle à coins arrondis 68"/>
          <p:cNvSpPr/>
          <p:nvPr/>
        </p:nvSpPr>
        <p:spPr>
          <a:xfrm>
            <a:off x="2019300" y="6003478"/>
            <a:ext cx="276225" cy="281425"/>
          </a:xfrm>
          <a:prstGeom prst="roundRect">
            <a:avLst/>
          </a:prstGeom>
          <a:ln w="28575"/>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70" name="Rectangle à coins arrondis 69"/>
          <p:cNvSpPr/>
          <p:nvPr/>
        </p:nvSpPr>
        <p:spPr>
          <a:xfrm>
            <a:off x="5758025" y="6003478"/>
            <a:ext cx="276225" cy="281425"/>
          </a:xfrm>
          <a:prstGeom prst="roundRect">
            <a:avLst/>
          </a:prstGeom>
          <a:ln w="28575"/>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11" name="Rectangle à coins arrondis 10"/>
          <p:cNvSpPr/>
          <p:nvPr/>
        </p:nvSpPr>
        <p:spPr>
          <a:xfrm>
            <a:off x="368934" y="3256601"/>
            <a:ext cx="3600450" cy="36872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smtClean="0"/>
              <a:t>Ce que voit Est</a:t>
            </a:r>
            <a:endParaRPr lang="fr-FR" sz="2000" dirty="0"/>
          </a:p>
        </p:txBody>
      </p:sp>
      <p:sp>
        <p:nvSpPr>
          <p:cNvPr id="71" name="Rectangle à coins arrondis 70"/>
          <p:cNvSpPr/>
          <p:nvPr/>
        </p:nvSpPr>
        <p:spPr>
          <a:xfrm>
            <a:off x="4107659" y="3270878"/>
            <a:ext cx="3600450" cy="36872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smtClean="0"/>
              <a:t>Ce qu’il doit imaginer</a:t>
            </a:r>
            <a:endParaRPr lang="fr-FR" sz="2000" dirty="0"/>
          </a:p>
        </p:txBody>
      </p:sp>
      <p:sp>
        <p:nvSpPr>
          <p:cNvPr id="72" name="Rectangle à coins arrondis 71"/>
          <p:cNvSpPr/>
          <p:nvPr/>
        </p:nvSpPr>
        <p:spPr>
          <a:xfrm>
            <a:off x="7915275" y="3256601"/>
            <a:ext cx="3547668" cy="36872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smtClean="0"/>
              <a:t>Quelle carte fournir ?</a:t>
            </a:r>
            <a:endParaRPr lang="fr-FR" sz="2000" dirty="0"/>
          </a:p>
        </p:txBody>
      </p:sp>
    </p:spTree>
    <p:extLst>
      <p:ext uri="{BB962C8B-B14F-4D97-AF65-F5344CB8AC3E}">
        <p14:creationId xmlns:p14="http://schemas.microsoft.com/office/powerpoint/2010/main" val="877847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Effect transition="in" filter="fade">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grpId="0" nodeType="click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animEffect transition="in" filter="fade">
                                      <p:cBhvr>
                                        <p:cTn id="34" dur="500"/>
                                        <p:tgtEl>
                                          <p:spTgt spid="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 calcmode="lin" valueType="num">
                                      <p:cBhvr>
                                        <p:cTn id="37" dur="500" fill="hold"/>
                                        <p:tgtEl>
                                          <p:spTgt spid="38"/>
                                        </p:tgtEl>
                                        <p:attrNameLst>
                                          <p:attrName>ppt_w</p:attrName>
                                        </p:attrNameLst>
                                      </p:cBhvr>
                                      <p:tavLst>
                                        <p:tav tm="0">
                                          <p:val>
                                            <p:fltVal val="0"/>
                                          </p:val>
                                        </p:tav>
                                        <p:tav tm="100000">
                                          <p:val>
                                            <p:strVal val="#ppt_w"/>
                                          </p:val>
                                        </p:tav>
                                      </p:tavLst>
                                    </p:anim>
                                    <p:anim calcmode="lin" valueType="num">
                                      <p:cBhvr>
                                        <p:cTn id="38" dur="500" fill="hold"/>
                                        <p:tgtEl>
                                          <p:spTgt spid="38"/>
                                        </p:tgtEl>
                                        <p:attrNameLst>
                                          <p:attrName>ppt_h</p:attrName>
                                        </p:attrNameLst>
                                      </p:cBhvr>
                                      <p:tavLst>
                                        <p:tav tm="0">
                                          <p:val>
                                            <p:fltVal val="0"/>
                                          </p:val>
                                        </p:tav>
                                        <p:tav tm="100000">
                                          <p:val>
                                            <p:strVal val="#ppt_h"/>
                                          </p:val>
                                        </p:tav>
                                      </p:tavLst>
                                    </p:anim>
                                    <p:animEffect transition="in" filter="fade">
                                      <p:cBhvr>
                                        <p:cTn id="39" dur="500"/>
                                        <p:tgtEl>
                                          <p:spTgt spid="38"/>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500" fill="hold"/>
                                        <p:tgtEl>
                                          <p:spTgt spid="9"/>
                                        </p:tgtEl>
                                        <p:attrNameLst>
                                          <p:attrName>ppt_w</p:attrName>
                                        </p:attrNameLst>
                                      </p:cBhvr>
                                      <p:tavLst>
                                        <p:tav tm="0">
                                          <p:val>
                                            <p:fltVal val="0"/>
                                          </p:val>
                                        </p:tav>
                                        <p:tav tm="100000">
                                          <p:val>
                                            <p:strVal val="#ppt_w"/>
                                          </p:val>
                                        </p:tav>
                                      </p:tavLst>
                                    </p:anim>
                                    <p:anim calcmode="lin" valueType="num">
                                      <p:cBhvr>
                                        <p:cTn id="43" dur="500" fill="hold"/>
                                        <p:tgtEl>
                                          <p:spTgt spid="9"/>
                                        </p:tgtEl>
                                        <p:attrNameLst>
                                          <p:attrName>ppt_h</p:attrName>
                                        </p:attrNameLst>
                                      </p:cBhvr>
                                      <p:tavLst>
                                        <p:tav tm="0">
                                          <p:val>
                                            <p:fltVal val="0"/>
                                          </p:val>
                                        </p:tav>
                                        <p:tav tm="100000">
                                          <p:val>
                                            <p:strVal val="#ppt_h"/>
                                          </p:val>
                                        </p:tav>
                                      </p:tavLst>
                                    </p:anim>
                                    <p:animEffect transition="in" filter="fade">
                                      <p:cBhvr>
                                        <p:cTn id="44" dur="500"/>
                                        <p:tgtEl>
                                          <p:spTgt spid="9"/>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9"/>
                                        </p:tgtEl>
                                        <p:attrNameLst>
                                          <p:attrName>style.visibility</p:attrName>
                                        </p:attrNameLst>
                                      </p:cBhvr>
                                      <p:to>
                                        <p:strVal val="visible"/>
                                      </p:to>
                                    </p:set>
                                    <p:anim calcmode="lin" valueType="num">
                                      <p:cBhvr>
                                        <p:cTn id="47" dur="500" fill="hold"/>
                                        <p:tgtEl>
                                          <p:spTgt spid="39"/>
                                        </p:tgtEl>
                                        <p:attrNameLst>
                                          <p:attrName>ppt_w</p:attrName>
                                        </p:attrNameLst>
                                      </p:cBhvr>
                                      <p:tavLst>
                                        <p:tav tm="0">
                                          <p:val>
                                            <p:fltVal val="0"/>
                                          </p:val>
                                        </p:tav>
                                        <p:tav tm="100000">
                                          <p:val>
                                            <p:strVal val="#ppt_w"/>
                                          </p:val>
                                        </p:tav>
                                      </p:tavLst>
                                    </p:anim>
                                    <p:anim calcmode="lin" valueType="num">
                                      <p:cBhvr>
                                        <p:cTn id="48" dur="500" fill="hold"/>
                                        <p:tgtEl>
                                          <p:spTgt spid="39"/>
                                        </p:tgtEl>
                                        <p:attrNameLst>
                                          <p:attrName>ppt_h</p:attrName>
                                        </p:attrNameLst>
                                      </p:cBhvr>
                                      <p:tavLst>
                                        <p:tav tm="0">
                                          <p:val>
                                            <p:fltVal val="0"/>
                                          </p:val>
                                        </p:tav>
                                        <p:tav tm="100000">
                                          <p:val>
                                            <p:strVal val="#ppt_h"/>
                                          </p:val>
                                        </p:tav>
                                      </p:tavLst>
                                    </p:anim>
                                    <p:animEffect transition="in" filter="fade">
                                      <p:cBhvr>
                                        <p:cTn id="49" dur="500"/>
                                        <p:tgtEl>
                                          <p:spTgt spid="39"/>
                                        </p:tgtEl>
                                      </p:cBhvr>
                                    </p:animEffect>
                                  </p:childTnLst>
                                </p:cTn>
                              </p:par>
                            </p:childTnLst>
                          </p:cTn>
                        </p:par>
                      </p:childTnLst>
                    </p:cTn>
                  </p:par>
                  <p:par>
                    <p:cTn id="50" fill="hold">
                      <p:stCondLst>
                        <p:cond delay="indefinite"/>
                      </p:stCondLst>
                      <p:childTnLst>
                        <p:par>
                          <p:cTn id="51" fill="hold">
                            <p:stCondLst>
                              <p:cond delay="0"/>
                            </p:stCondLst>
                            <p:childTnLst>
                              <p:par>
                                <p:cTn id="52" presetID="53" presetClass="entr" presetSubtype="16" fill="hold" grpId="0" nodeType="clickEffect">
                                  <p:stCondLst>
                                    <p:cond delay="0"/>
                                  </p:stCondLst>
                                  <p:childTnLst>
                                    <p:set>
                                      <p:cBhvr>
                                        <p:cTn id="53" dur="1" fill="hold">
                                          <p:stCondLst>
                                            <p:cond delay="0"/>
                                          </p:stCondLst>
                                        </p:cTn>
                                        <p:tgtEl>
                                          <p:spTgt spid="71"/>
                                        </p:tgtEl>
                                        <p:attrNameLst>
                                          <p:attrName>style.visibility</p:attrName>
                                        </p:attrNameLst>
                                      </p:cBhvr>
                                      <p:to>
                                        <p:strVal val="visible"/>
                                      </p:to>
                                    </p:set>
                                    <p:anim calcmode="lin" valueType="num">
                                      <p:cBhvr>
                                        <p:cTn id="54" dur="500" fill="hold"/>
                                        <p:tgtEl>
                                          <p:spTgt spid="71"/>
                                        </p:tgtEl>
                                        <p:attrNameLst>
                                          <p:attrName>ppt_w</p:attrName>
                                        </p:attrNameLst>
                                      </p:cBhvr>
                                      <p:tavLst>
                                        <p:tav tm="0">
                                          <p:val>
                                            <p:fltVal val="0"/>
                                          </p:val>
                                        </p:tav>
                                        <p:tav tm="100000">
                                          <p:val>
                                            <p:strVal val="#ppt_w"/>
                                          </p:val>
                                        </p:tav>
                                      </p:tavLst>
                                    </p:anim>
                                    <p:anim calcmode="lin" valueType="num">
                                      <p:cBhvr>
                                        <p:cTn id="55" dur="500" fill="hold"/>
                                        <p:tgtEl>
                                          <p:spTgt spid="71"/>
                                        </p:tgtEl>
                                        <p:attrNameLst>
                                          <p:attrName>ppt_h</p:attrName>
                                        </p:attrNameLst>
                                      </p:cBhvr>
                                      <p:tavLst>
                                        <p:tav tm="0">
                                          <p:val>
                                            <p:fltVal val="0"/>
                                          </p:val>
                                        </p:tav>
                                        <p:tav tm="100000">
                                          <p:val>
                                            <p:strVal val="#ppt_h"/>
                                          </p:val>
                                        </p:tav>
                                      </p:tavLst>
                                    </p:anim>
                                    <p:animEffect transition="in" filter="fade">
                                      <p:cBhvr>
                                        <p:cTn id="56" dur="500"/>
                                        <p:tgtEl>
                                          <p:spTgt spid="71"/>
                                        </p:tgtEl>
                                      </p:cBhvr>
                                    </p:animEffect>
                                  </p:childTnLst>
                                </p:cTn>
                              </p:par>
                            </p:childTnLst>
                          </p:cTn>
                        </p:par>
                      </p:childTnLst>
                    </p:cTn>
                  </p:par>
                  <p:par>
                    <p:cTn id="57" fill="hold">
                      <p:stCondLst>
                        <p:cond delay="indefinite"/>
                      </p:stCondLst>
                      <p:childTnLst>
                        <p:par>
                          <p:cTn id="58" fill="hold">
                            <p:stCondLst>
                              <p:cond delay="0"/>
                            </p:stCondLst>
                            <p:childTnLst>
                              <p:par>
                                <p:cTn id="59" presetID="53" presetClass="entr" presetSubtype="16" fill="hold" grpId="0" nodeType="clickEffect">
                                  <p:stCondLst>
                                    <p:cond delay="0"/>
                                  </p:stCondLst>
                                  <p:childTnLst>
                                    <p:set>
                                      <p:cBhvr>
                                        <p:cTn id="60" dur="1" fill="hold">
                                          <p:stCondLst>
                                            <p:cond delay="0"/>
                                          </p:stCondLst>
                                        </p:cTn>
                                        <p:tgtEl>
                                          <p:spTgt spid="43"/>
                                        </p:tgtEl>
                                        <p:attrNameLst>
                                          <p:attrName>style.visibility</p:attrName>
                                        </p:attrNameLst>
                                      </p:cBhvr>
                                      <p:to>
                                        <p:strVal val="visible"/>
                                      </p:to>
                                    </p:set>
                                    <p:anim calcmode="lin" valueType="num">
                                      <p:cBhvr>
                                        <p:cTn id="61" dur="500" fill="hold"/>
                                        <p:tgtEl>
                                          <p:spTgt spid="43"/>
                                        </p:tgtEl>
                                        <p:attrNameLst>
                                          <p:attrName>ppt_w</p:attrName>
                                        </p:attrNameLst>
                                      </p:cBhvr>
                                      <p:tavLst>
                                        <p:tav tm="0">
                                          <p:val>
                                            <p:fltVal val="0"/>
                                          </p:val>
                                        </p:tav>
                                        <p:tav tm="100000">
                                          <p:val>
                                            <p:strVal val="#ppt_w"/>
                                          </p:val>
                                        </p:tav>
                                      </p:tavLst>
                                    </p:anim>
                                    <p:anim calcmode="lin" valueType="num">
                                      <p:cBhvr>
                                        <p:cTn id="62" dur="500" fill="hold"/>
                                        <p:tgtEl>
                                          <p:spTgt spid="43"/>
                                        </p:tgtEl>
                                        <p:attrNameLst>
                                          <p:attrName>ppt_h</p:attrName>
                                        </p:attrNameLst>
                                      </p:cBhvr>
                                      <p:tavLst>
                                        <p:tav tm="0">
                                          <p:val>
                                            <p:fltVal val="0"/>
                                          </p:val>
                                        </p:tav>
                                        <p:tav tm="100000">
                                          <p:val>
                                            <p:strVal val="#ppt_h"/>
                                          </p:val>
                                        </p:tav>
                                      </p:tavLst>
                                    </p:anim>
                                    <p:animEffect transition="in" filter="fade">
                                      <p:cBhvr>
                                        <p:cTn id="63" dur="500"/>
                                        <p:tgtEl>
                                          <p:spTgt spid="43"/>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44"/>
                                        </p:tgtEl>
                                        <p:attrNameLst>
                                          <p:attrName>style.visibility</p:attrName>
                                        </p:attrNameLst>
                                      </p:cBhvr>
                                      <p:to>
                                        <p:strVal val="visible"/>
                                      </p:to>
                                    </p:set>
                                    <p:anim calcmode="lin" valueType="num">
                                      <p:cBhvr>
                                        <p:cTn id="66" dur="500" fill="hold"/>
                                        <p:tgtEl>
                                          <p:spTgt spid="44"/>
                                        </p:tgtEl>
                                        <p:attrNameLst>
                                          <p:attrName>ppt_w</p:attrName>
                                        </p:attrNameLst>
                                      </p:cBhvr>
                                      <p:tavLst>
                                        <p:tav tm="0">
                                          <p:val>
                                            <p:fltVal val="0"/>
                                          </p:val>
                                        </p:tav>
                                        <p:tav tm="100000">
                                          <p:val>
                                            <p:strVal val="#ppt_w"/>
                                          </p:val>
                                        </p:tav>
                                      </p:tavLst>
                                    </p:anim>
                                    <p:anim calcmode="lin" valueType="num">
                                      <p:cBhvr>
                                        <p:cTn id="67" dur="500" fill="hold"/>
                                        <p:tgtEl>
                                          <p:spTgt spid="44"/>
                                        </p:tgtEl>
                                        <p:attrNameLst>
                                          <p:attrName>ppt_h</p:attrName>
                                        </p:attrNameLst>
                                      </p:cBhvr>
                                      <p:tavLst>
                                        <p:tav tm="0">
                                          <p:val>
                                            <p:fltVal val="0"/>
                                          </p:val>
                                        </p:tav>
                                        <p:tav tm="100000">
                                          <p:val>
                                            <p:strVal val="#ppt_h"/>
                                          </p:val>
                                        </p:tav>
                                      </p:tavLst>
                                    </p:anim>
                                    <p:animEffect transition="in" filter="fade">
                                      <p:cBhvr>
                                        <p:cTn id="68" dur="500"/>
                                        <p:tgtEl>
                                          <p:spTgt spid="44"/>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50"/>
                                        </p:tgtEl>
                                        <p:attrNameLst>
                                          <p:attrName>style.visibility</p:attrName>
                                        </p:attrNameLst>
                                      </p:cBhvr>
                                      <p:to>
                                        <p:strVal val="visible"/>
                                      </p:to>
                                    </p:set>
                                    <p:anim calcmode="lin" valueType="num">
                                      <p:cBhvr>
                                        <p:cTn id="71" dur="500" fill="hold"/>
                                        <p:tgtEl>
                                          <p:spTgt spid="50"/>
                                        </p:tgtEl>
                                        <p:attrNameLst>
                                          <p:attrName>ppt_w</p:attrName>
                                        </p:attrNameLst>
                                      </p:cBhvr>
                                      <p:tavLst>
                                        <p:tav tm="0">
                                          <p:val>
                                            <p:fltVal val="0"/>
                                          </p:val>
                                        </p:tav>
                                        <p:tav tm="100000">
                                          <p:val>
                                            <p:strVal val="#ppt_w"/>
                                          </p:val>
                                        </p:tav>
                                      </p:tavLst>
                                    </p:anim>
                                    <p:anim calcmode="lin" valueType="num">
                                      <p:cBhvr>
                                        <p:cTn id="72" dur="500" fill="hold"/>
                                        <p:tgtEl>
                                          <p:spTgt spid="50"/>
                                        </p:tgtEl>
                                        <p:attrNameLst>
                                          <p:attrName>ppt_h</p:attrName>
                                        </p:attrNameLst>
                                      </p:cBhvr>
                                      <p:tavLst>
                                        <p:tav tm="0">
                                          <p:val>
                                            <p:fltVal val="0"/>
                                          </p:val>
                                        </p:tav>
                                        <p:tav tm="100000">
                                          <p:val>
                                            <p:strVal val="#ppt_h"/>
                                          </p:val>
                                        </p:tav>
                                      </p:tavLst>
                                    </p:anim>
                                    <p:animEffect transition="in" filter="fade">
                                      <p:cBhvr>
                                        <p:cTn id="73" dur="500"/>
                                        <p:tgtEl>
                                          <p:spTgt spid="50"/>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49"/>
                                        </p:tgtEl>
                                        <p:attrNameLst>
                                          <p:attrName>style.visibility</p:attrName>
                                        </p:attrNameLst>
                                      </p:cBhvr>
                                      <p:to>
                                        <p:strVal val="visible"/>
                                      </p:to>
                                    </p:set>
                                    <p:anim calcmode="lin" valueType="num">
                                      <p:cBhvr>
                                        <p:cTn id="76" dur="500" fill="hold"/>
                                        <p:tgtEl>
                                          <p:spTgt spid="49"/>
                                        </p:tgtEl>
                                        <p:attrNameLst>
                                          <p:attrName>ppt_w</p:attrName>
                                        </p:attrNameLst>
                                      </p:cBhvr>
                                      <p:tavLst>
                                        <p:tav tm="0">
                                          <p:val>
                                            <p:fltVal val="0"/>
                                          </p:val>
                                        </p:tav>
                                        <p:tav tm="100000">
                                          <p:val>
                                            <p:strVal val="#ppt_w"/>
                                          </p:val>
                                        </p:tav>
                                      </p:tavLst>
                                    </p:anim>
                                    <p:anim calcmode="lin" valueType="num">
                                      <p:cBhvr>
                                        <p:cTn id="77" dur="500" fill="hold"/>
                                        <p:tgtEl>
                                          <p:spTgt spid="49"/>
                                        </p:tgtEl>
                                        <p:attrNameLst>
                                          <p:attrName>ppt_h</p:attrName>
                                        </p:attrNameLst>
                                      </p:cBhvr>
                                      <p:tavLst>
                                        <p:tav tm="0">
                                          <p:val>
                                            <p:fltVal val="0"/>
                                          </p:val>
                                        </p:tav>
                                        <p:tav tm="100000">
                                          <p:val>
                                            <p:strVal val="#ppt_h"/>
                                          </p:val>
                                        </p:tav>
                                      </p:tavLst>
                                    </p:anim>
                                    <p:animEffect transition="in" filter="fade">
                                      <p:cBhvr>
                                        <p:cTn id="78" dur="500"/>
                                        <p:tgtEl>
                                          <p:spTgt spid="49"/>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45"/>
                                        </p:tgtEl>
                                        <p:attrNameLst>
                                          <p:attrName>style.visibility</p:attrName>
                                        </p:attrNameLst>
                                      </p:cBhvr>
                                      <p:to>
                                        <p:strVal val="visible"/>
                                      </p:to>
                                    </p:set>
                                    <p:anim calcmode="lin" valueType="num">
                                      <p:cBhvr>
                                        <p:cTn id="81" dur="500" fill="hold"/>
                                        <p:tgtEl>
                                          <p:spTgt spid="45"/>
                                        </p:tgtEl>
                                        <p:attrNameLst>
                                          <p:attrName>ppt_w</p:attrName>
                                        </p:attrNameLst>
                                      </p:cBhvr>
                                      <p:tavLst>
                                        <p:tav tm="0">
                                          <p:val>
                                            <p:fltVal val="0"/>
                                          </p:val>
                                        </p:tav>
                                        <p:tav tm="100000">
                                          <p:val>
                                            <p:strVal val="#ppt_w"/>
                                          </p:val>
                                        </p:tav>
                                      </p:tavLst>
                                    </p:anim>
                                    <p:anim calcmode="lin" valueType="num">
                                      <p:cBhvr>
                                        <p:cTn id="82" dur="500" fill="hold"/>
                                        <p:tgtEl>
                                          <p:spTgt spid="45"/>
                                        </p:tgtEl>
                                        <p:attrNameLst>
                                          <p:attrName>ppt_h</p:attrName>
                                        </p:attrNameLst>
                                      </p:cBhvr>
                                      <p:tavLst>
                                        <p:tav tm="0">
                                          <p:val>
                                            <p:fltVal val="0"/>
                                          </p:val>
                                        </p:tav>
                                        <p:tav tm="100000">
                                          <p:val>
                                            <p:strVal val="#ppt_h"/>
                                          </p:val>
                                        </p:tav>
                                      </p:tavLst>
                                    </p:anim>
                                    <p:animEffect transition="in" filter="fade">
                                      <p:cBhvr>
                                        <p:cTn id="83" dur="500"/>
                                        <p:tgtEl>
                                          <p:spTgt spid="45"/>
                                        </p:tgtEl>
                                      </p:cBhvr>
                                    </p:animEffect>
                                  </p:childTnLst>
                                </p:cTn>
                              </p:par>
                            </p:childTnLst>
                          </p:cTn>
                        </p:par>
                      </p:childTnLst>
                    </p:cTn>
                  </p:par>
                  <p:par>
                    <p:cTn id="84" fill="hold">
                      <p:stCondLst>
                        <p:cond delay="indefinite"/>
                      </p:stCondLst>
                      <p:childTnLst>
                        <p:par>
                          <p:cTn id="85" fill="hold">
                            <p:stCondLst>
                              <p:cond delay="0"/>
                            </p:stCondLst>
                            <p:childTnLst>
                              <p:par>
                                <p:cTn id="86" presetID="53" presetClass="entr" presetSubtype="16" fill="hold" grpId="0" nodeType="clickEffect">
                                  <p:stCondLst>
                                    <p:cond delay="0"/>
                                  </p:stCondLst>
                                  <p:childTnLst>
                                    <p:set>
                                      <p:cBhvr>
                                        <p:cTn id="87" dur="1" fill="hold">
                                          <p:stCondLst>
                                            <p:cond delay="0"/>
                                          </p:stCondLst>
                                        </p:cTn>
                                        <p:tgtEl>
                                          <p:spTgt spid="72"/>
                                        </p:tgtEl>
                                        <p:attrNameLst>
                                          <p:attrName>style.visibility</p:attrName>
                                        </p:attrNameLst>
                                      </p:cBhvr>
                                      <p:to>
                                        <p:strVal val="visible"/>
                                      </p:to>
                                    </p:set>
                                    <p:anim calcmode="lin" valueType="num">
                                      <p:cBhvr>
                                        <p:cTn id="88" dur="500" fill="hold"/>
                                        <p:tgtEl>
                                          <p:spTgt spid="72"/>
                                        </p:tgtEl>
                                        <p:attrNameLst>
                                          <p:attrName>ppt_w</p:attrName>
                                        </p:attrNameLst>
                                      </p:cBhvr>
                                      <p:tavLst>
                                        <p:tav tm="0">
                                          <p:val>
                                            <p:fltVal val="0"/>
                                          </p:val>
                                        </p:tav>
                                        <p:tav tm="100000">
                                          <p:val>
                                            <p:strVal val="#ppt_w"/>
                                          </p:val>
                                        </p:tav>
                                      </p:tavLst>
                                    </p:anim>
                                    <p:anim calcmode="lin" valueType="num">
                                      <p:cBhvr>
                                        <p:cTn id="89" dur="500" fill="hold"/>
                                        <p:tgtEl>
                                          <p:spTgt spid="72"/>
                                        </p:tgtEl>
                                        <p:attrNameLst>
                                          <p:attrName>ppt_h</p:attrName>
                                        </p:attrNameLst>
                                      </p:cBhvr>
                                      <p:tavLst>
                                        <p:tav tm="0">
                                          <p:val>
                                            <p:fltVal val="0"/>
                                          </p:val>
                                        </p:tav>
                                        <p:tav tm="100000">
                                          <p:val>
                                            <p:strVal val="#ppt_h"/>
                                          </p:val>
                                        </p:tav>
                                      </p:tavLst>
                                    </p:anim>
                                    <p:animEffect transition="in" filter="fade">
                                      <p:cBhvr>
                                        <p:cTn id="90" dur="500"/>
                                        <p:tgtEl>
                                          <p:spTgt spid="72"/>
                                        </p:tgtEl>
                                      </p:cBhvr>
                                    </p:animEffect>
                                  </p:childTnLst>
                                </p:cTn>
                              </p:par>
                            </p:childTnLst>
                          </p:cTn>
                        </p:par>
                      </p:childTnLst>
                    </p:cTn>
                  </p:par>
                  <p:par>
                    <p:cTn id="91" fill="hold">
                      <p:stCondLst>
                        <p:cond delay="indefinite"/>
                      </p:stCondLst>
                      <p:childTnLst>
                        <p:par>
                          <p:cTn id="92" fill="hold">
                            <p:stCondLst>
                              <p:cond delay="0"/>
                            </p:stCondLst>
                            <p:childTnLst>
                              <p:par>
                                <p:cTn id="93" presetID="16" presetClass="entr" presetSubtype="21" fill="hold" grpId="0" nodeType="clickEffect">
                                  <p:stCondLst>
                                    <p:cond delay="0"/>
                                  </p:stCondLst>
                                  <p:childTnLst>
                                    <p:set>
                                      <p:cBhvr>
                                        <p:cTn id="94" dur="1" fill="hold">
                                          <p:stCondLst>
                                            <p:cond delay="0"/>
                                          </p:stCondLst>
                                        </p:cTn>
                                        <p:tgtEl>
                                          <p:spTgt spid="8"/>
                                        </p:tgtEl>
                                        <p:attrNameLst>
                                          <p:attrName>style.visibility</p:attrName>
                                        </p:attrNameLst>
                                      </p:cBhvr>
                                      <p:to>
                                        <p:strVal val="visible"/>
                                      </p:to>
                                    </p:set>
                                    <p:animEffect transition="in" filter="barn(inVertical)">
                                      <p:cBhvr>
                                        <p:cTn id="95" dur="500"/>
                                        <p:tgtEl>
                                          <p:spTgt spid="8"/>
                                        </p:tgtEl>
                                      </p:cBhvr>
                                    </p:animEffect>
                                  </p:childTnLst>
                                </p:cTn>
                              </p:par>
                            </p:childTnLst>
                          </p:cTn>
                        </p:par>
                      </p:childTnLst>
                    </p:cTn>
                  </p:par>
                  <p:par>
                    <p:cTn id="96" fill="hold">
                      <p:stCondLst>
                        <p:cond delay="indefinite"/>
                      </p:stCondLst>
                      <p:childTnLst>
                        <p:par>
                          <p:cTn id="97" fill="hold">
                            <p:stCondLst>
                              <p:cond delay="0"/>
                            </p:stCondLst>
                            <p:childTnLst>
                              <p:par>
                                <p:cTn id="98" presetID="53" presetClass="entr" presetSubtype="16" fill="hold" grpId="0" nodeType="clickEffect">
                                  <p:stCondLst>
                                    <p:cond delay="0"/>
                                  </p:stCondLst>
                                  <p:childTnLst>
                                    <p:set>
                                      <p:cBhvr>
                                        <p:cTn id="99" dur="1" fill="hold">
                                          <p:stCondLst>
                                            <p:cond delay="0"/>
                                          </p:stCondLst>
                                        </p:cTn>
                                        <p:tgtEl>
                                          <p:spTgt spid="51"/>
                                        </p:tgtEl>
                                        <p:attrNameLst>
                                          <p:attrName>style.visibility</p:attrName>
                                        </p:attrNameLst>
                                      </p:cBhvr>
                                      <p:to>
                                        <p:strVal val="visible"/>
                                      </p:to>
                                    </p:set>
                                    <p:anim calcmode="lin" valueType="num">
                                      <p:cBhvr>
                                        <p:cTn id="100" dur="500" fill="hold"/>
                                        <p:tgtEl>
                                          <p:spTgt spid="51"/>
                                        </p:tgtEl>
                                        <p:attrNameLst>
                                          <p:attrName>ppt_w</p:attrName>
                                        </p:attrNameLst>
                                      </p:cBhvr>
                                      <p:tavLst>
                                        <p:tav tm="0">
                                          <p:val>
                                            <p:fltVal val="0"/>
                                          </p:val>
                                        </p:tav>
                                        <p:tav tm="100000">
                                          <p:val>
                                            <p:strVal val="#ppt_w"/>
                                          </p:val>
                                        </p:tav>
                                      </p:tavLst>
                                    </p:anim>
                                    <p:anim calcmode="lin" valueType="num">
                                      <p:cBhvr>
                                        <p:cTn id="101" dur="500" fill="hold"/>
                                        <p:tgtEl>
                                          <p:spTgt spid="51"/>
                                        </p:tgtEl>
                                        <p:attrNameLst>
                                          <p:attrName>ppt_h</p:attrName>
                                        </p:attrNameLst>
                                      </p:cBhvr>
                                      <p:tavLst>
                                        <p:tav tm="0">
                                          <p:val>
                                            <p:fltVal val="0"/>
                                          </p:val>
                                        </p:tav>
                                        <p:tav tm="100000">
                                          <p:val>
                                            <p:strVal val="#ppt_h"/>
                                          </p:val>
                                        </p:tav>
                                      </p:tavLst>
                                    </p:anim>
                                    <p:animEffect transition="in" filter="fade">
                                      <p:cBhvr>
                                        <p:cTn id="102" dur="500"/>
                                        <p:tgtEl>
                                          <p:spTgt spid="51"/>
                                        </p:tgtEl>
                                      </p:cBhvr>
                                    </p:animEffect>
                                  </p:childTnLst>
                                </p:cTn>
                              </p:par>
                              <p:par>
                                <p:cTn id="103" presetID="53" presetClass="entr" presetSubtype="16" fill="hold" grpId="0" nodeType="withEffect">
                                  <p:stCondLst>
                                    <p:cond delay="0"/>
                                  </p:stCondLst>
                                  <p:childTnLst>
                                    <p:set>
                                      <p:cBhvr>
                                        <p:cTn id="104" dur="1" fill="hold">
                                          <p:stCondLst>
                                            <p:cond delay="0"/>
                                          </p:stCondLst>
                                        </p:cTn>
                                        <p:tgtEl>
                                          <p:spTgt spid="52"/>
                                        </p:tgtEl>
                                        <p:attrNameLst>
                                          <p:attrName>style.visibility</p:attrName>
                                        </p:attrNameLst>
                                      </p:cBhvr>
                                      <p:to>
                                        <p:strVal val="visible"/>
                                      </p:to>
                                    </p:set>
                                    <p:anim calcmode="lin" valueType="num">
                                      <p:cBhvr>
                                        <p:cTn id="105" dur="500" fill="hold"/>
                                        <p:tgtEl>
                                          <p:spTgt spid="52"/>
                                        </p:tgtEl>
                                        <p:attrNameLst>
                                          <p:attrName>ppt_w</p:attrName>
                                        </p:attrNameLst>
                                      </p:cBhvr>
                                      <p:tavLst>
                                        <p:tav tm="0">
                                          <p:val>
                                            <p:fltVal val="0"/>
                                          </p:val>
                                        </p:tav>
                                        <p:tav tm="100000">
                                          <p:val>
                                            <p:strVal val="#ppt_w"/>
                                          </p:val>
                                        </p:tav>
                                      </p:tavLst>
                                    </p:anim>
                                    <p:anim calcmode="lin" valueType="num">
                                      <p:cBhvr>
                                        <p:cTn id="106" dur="500" fill="hold"/>
                                        <p:tgtEl>
                                          <p:spTgt spid="52"/>
                                        </p:tgtEl>
                                        <p:attrNameLst>
                                          <p:attrName>ppt_h</p:attrName>
                                        </p:attrNameLst>
                                      </p:cBhvr>
                                      <p:tavLst>
                                        <p:tav tm="0">
                                          <p:val>
                                            <p:fltVal val="0"/>
                                          </p:val>
                                        </p:tav>
                                        <p:tav tm="100000">
                                          <p:val>
                                            <p:strVal val="#ppt_h"/>
                                          </p:val>
                                        </p:tav>
                                      </p:tavLst>
                                    </p:anim>
                                    <p:animEffect transition="in" filter="fade">
                                      <p:cBhvr>
                                        <p:cTn id="107" dur="500"/>
                                        <p:tgtEl>
                                          <p:spTgt spid="52"/>
                                        </p:tgtEl>
                                      </p:cBhvr>
                                    </p:animEffect>
                                  </p:childTnLst>
                                </p:cTn>
                              </p:par>
                              <p:par>
                                <p:cTn id="108" presetID="53" presetClass="entr" presetSubtype="16" fill="hold" grpId="0" nodeType="withEffect">
                                  <p:stCondLst>
                                    <p:cond delay="0"/>
                                  </p:stCondLst>
                                  <p:childTnLst>
                                    <p:set>
                                      <p:cBhvr>
                                        <p:cTn id="109" dur="1" fill="hold">
                                          <p:stCondLst>
                                            <p:cond delay="0"/>
                                          </p:stCondLst>
                                        </p:cTn>
                                        <p:tgtEl>
                                          <p:spTgt spid="59"/>
                                        </p:tgtEl>
                                        <p:attrNameLst>
                                          <p:attrName>style.visibility</p:attrName>
                                        </p:attrNameLst>
                                      </p:cBhvr>
                                      <p:to>
                                        <p:strVal val="visible"/>
                                      </p:to>
                                    </p:set>
                                    <p:anim calcmode="lin" valueType="num">
                                      <p:cBhvr>
                                        <p:cTn id="110" dur="500" fill="hold"/>
                                        <p:tgtEl>
                                          <p:spTgt spid="59"/>
                                        </p:tgtEl>
                                        <p:attrNameLst>
                                          <p:attrName>ppt_w</p:attrName>
                                        </p:attrNameLst>
                                      </p:cBhvr>
                                      <p:tavLst>
                                        <p:tav tm="0">
                                          <p:val>
                                            <p:fltVal val="0"/>
                                          </p:val>
                                        </p:tav>
                                        <p:tav tm="100000">
                                          <p:val>
                                            <p:strVal val="#ppt_w"/>
                                          </p:val>
                                        </p:tav>
                                      </p:tavLst>
                                    </p:anim>
                                    <p:anim calcmode="lin" valueType="num">
                                      <p:cBhvr>
                                        <p:cTn id="111" dur="500" fill="hold"/>
                                        <p:tgtEl>
                                          <p:spTgt spid="59"/>
                                        </p:tgtEl>
                                        <p:attrNameLst>
                                          <p:attrName>ppt_h</p:attrName>
                                        </p:attrNameLst>
                                      </p:cBhvr>
                                      <p:tavLst>
                                        <p:tav tm="0">
                                          <p:val>
                                            <p:fltVal val="0"/>
                                          </p:val>
                                        </p:tav>
                                        <p:tav tm="100000">
                                          <p:val>
                                            <p:strVal val="#ppt_h"/>
                                          </p:val>
                                        </p:tav>
                                      </p:tavLst>
                                    </p:anim>
                                    <p:animEffect transition="in" filter="fade">
                                      <p:cBhvr>
                                        <p:cTn id="112" dur="500"/>
                                        <p:tgtEl>
                                          <p:spTgt spid="59"/>
                                        </p:tgtEl>
                                      </p:cBhvr>
                                    </p:animEffect>
                                  </p:childTnLst>
                                </p:cTn>
                              </p:par>
                              <p:par>
                                <p:cTn id="113" presetID="53" presetClass="entr" presetSubtype="16" fill="hold" grpId="0" nodeType="withEffect">
                                  <p:stCondLst>
                                    <p:cond delay="0"/>
                                  </p:stCondLst>
                                  <p:childTnLst>
                                    <p:set>
                                      <p:cBhvr>
                                        <p:cTn id="114" dur="1" fill="hold">
                                          <p:stCondLst>
                                            <p:cond delay="0"/>
                                          </p:stCondLst>
                                        </p:cTn>
                                        <p:tgtEl>
                                          <p:spTgt spid="53"/>
                                        </p:tgtEl>
                                        <p:attrNameLst>
                                          <p:attrName>style.visibility</p:attrName>
                                        </p:attrNameLst>
                                      </p:cBhvr>
                                      <p:to>
                                        <p:strVal val="visible"/>
                                      </p:to>
                                    </p:set>
                                    <p:anim calcmode="lin" valueType="num">
                                      <p:cBhvr>
                                        <p:cTn id="115" dur="500" fill="hold"/>
                                        <p:tgtEl>
                                          <p:spTgt spid="53"/>
                                        </p:tgtEl>
                                        <p:attrNameLst>
                                          <p:attrName>ppt_w</p:attrName>
                                        </p:attrNameLst>
                                      </p:cBhvr>
                                      <p:tavLst>
                                        <p:tav tm="0">
                                          <p:val>
                                            <p:fltVal val="0"/>
                                          </p:val>
                                        </p:tav>
                                        <p:tav tm="100000">
                                          <p:val>
                                            <p:strVal val="#ppt_w"/>
                                          </p:val>
                                        </p:tav>
                                      </p:tavLst>
                                    </p:anim>
                                    <p:anim calcmode="lin" valueType="num">
                                      <p:cBhvr>
                                        <p:cTn id="116" dur="500" fill="hold"/>
                                        <p:tgtEl>
                                          <p:spTgt spid="53"/>
                                        </p:tgtEl>
                                        <p:attrNameLst>
                                          <p:attrName>ppt_h</p:attrName>
                                        </p:attrNameLst>
                                      </p:cBhvr>
                                      <p:tavLst>
                                        <p:tav tm="0">
                                          <p:val>
                                            <p:fltVal val="0"/>
                                          </p:val>
                                        </p:tav>
                                        <p:tav tm="100000">
                                          <p:val>
                                            <p:strVal val="#ppt_h"/>
                                          </p:val>
                                        </p:tav>
                                      </p:tavLst>
                                    </p:anim>
                                    <p:animEffect transition="in" filter="fade">
                                      <p:cBhvr>
                                        <p:cTn id="117" dur="500"/>
                                        <p:tgtEl>
                                          <p:spTgt spid="53"/>
                                        </p:tgtEl>
                                      </p:cBhvr>
                                    </p:animEffect>
                                  </p:childTnLst>
                                </p:cTn>
                              </p:par>
                            </p:childTnLst>
                          </p:cTn>
                        </p:par>
                      </p:childTnLst>
                    </p:cTn>
                  </p:par>
                  <p:par>
                    <p:cTn id="118" fill="hold">
                      <p:stCondLst>
                        <p:cond delay="indefinite"/>
                      </p:stCondLst>
                      <p:childTnLst>
                        <p:par>
                          <p:cTn id="119" fill="hold">
                            <p:stCondLst>
                              <p:cond delay="0"/>
                            </p:stCondLst>
                            <p:childTnLst>
                              <p:par>
                                <p:cTn id="120" presetID="53" presetClass="entr" presetSubtype="16" fill="hold" grpId="0" nodeType="clickEffect">
                                  <p:stCondLst>
                                    <p:cond delay="0"/>
                                  </p:stCondLst>
                                  <p:childTnLst>
                                    <p:set>
                                      <p:cBhvr>
                                        <p:cTn id="121" dur="1" fill="hold">
                                          <p:stCondLst>
                                            <p:cond delay="0"/>
                                          </p:stCondLst>
                                        </p:cTn>
                                        <p:tgtEl>
                                          <p:spTgt spid="54"/>
                                        </p:tgtEl>
                                        <p:attrNameLst>
                                          <p:attrName>style.visibility</p:attrName>
                                        </p:attrNameLst>
                                      </p:cBhvr>
                                      <p:to>
                                        <p:strVal val="visible"/>
                                      </p:to>
                                    </p:set>
                                    <p:anim calcmode="lin" valueType="num">
                                      <p:cBhvr>
                                        <p:cTn id="122" dur="500" fill="hold"/>
                                        <p:tgtEl>
                                          <p:spTgt spid="54"/>
                                        </p:tgtEl>
                                        <p:attrNameLst>
                                          <p:attrName>ppt_w</p:attrName>
                                        </p:attrNameLst>
                                      </p:cBhvr>
                                      <p:tavLst>
                                        <p:tav tm="0">
                                          <p:val>
                                            <p:fltVal val="0"/>
                                          </p:val>
                                        </p:tav>
                                        <p:tav tm="100000">
                                          <p:val>
                                            <p:strVal val="#ppt_w"/>
                                          </p:val>
                                        </p:tav>
                                      </p:tavLst>
                                    </p:anim>
                                    <p:anim calcmode="lin" valueType="num">
                                      <p:cBhvr>
                                        <p:cTn id="123" dur="500" fill="hold"/>
                                        <p:tgtEl>
                                          <p:spTgt spid="54"/>
                                        </p:tgtEl>
                                        <p:attrNameLst>
                                          <p:attrName>ppt_h</p:attrName>
                                        </p:attrNameLst>
                                      </p:cBhvr>
                                      <p:tavLst>
                                        <p:tav tm="0">
                                          <p:val>
                                            <p:fltVal val="0"/>
                                          </p:val>
                                        </p:tav>
                                        <p:tav tm="100000">
                                          <p:val>
                                            <p:strVal val="#ppt_h"/>
                                          </p:val>
                                        </p:tav>
                                      </p:tavLst>
                                    </p:anim>
                                    <p:animEffect transition="in" filter="fade">
                                      <p:cBhvr>
                                        <p:cTn id="124" dur="500"/>
                                        <p:tgtEl>
                                          <p:spTgt spid="54"/>
                                        </p:tgtEl>
                                      </p:cBhvr>
                                    </p:animEffect>
                                  </p:childTnLst>
                                </p:cTn>
                              </p:par>
                              <p:par>
                                <p:cTn id="125" presetID="53" presetClass="entr" presetSubtype="16" fill="hold" grpId="0" nodeType="withEffect">
                                  <p:stCondLst>
                                    <p:cond delay="0"/>
                                  </p:stCondLst>
                                  <p:childTnLst>
                                    <p:set>
                                      <p:cBhvr>
                                        <p:cTn id="126" dur="1" fill="hold">
                                          <p:stCondLst>
                                            <p:cond delay="0"/>
                                          </p:stCondLst>
                                        </p:cTn>
                                        <p:tgtEl>
                                          <p:spTgt spid="55"/>
                                        </p:tgtEl>
                                        <p:attrNameLst>
                                          <p:attrName>style.visibility</p:attrName>
                                        </p:attrNameLst>
                                      </p:cBhvr>
                                      <p:to>
                                        <p:strVal val="visible"/>
                                      </p:to>
                                    </p:set>
                                    <p:anim calcmode="lin" valueType="num">
                                      <p:cBhvr>
                                        <p:cTn id="127" dur="500" fill="hold"/>
                                        <p:tgtEl>
                                          <p:spTgt spid="55"/>
                                        </p:tgtEl>
                                        <p:attrNameLst>
                                          <p:attrName>ppt_w</p:attrName>
                                        </p:attrNameLst>
                                      </p:cBhvr>
                                      <p:tavLst>
                                        <p:tav tm="0">
                                          <p:val>
                                            <p:fltVal val="0"/>
                                          </p:val>
                                        </p:tav>
                                        <p:tav tm="100000">
                                          <p:val>
                                            <p:strVal val="#ppt_w"/>
                                          </p:val>
                                        </p:tav>
                                      </p:tavLst>
                                    </p:anim>
                                    <p:anim calcmode="lin" valueType="num">
                                      <p:cBhvr>
                                        <p:cTn id="128" dur="500" fill="hold"/>
                                        <p:tgtEl>
                                          <p:spTgt spid="55"/>
                                        </p:tgtEl>
                                        <p:attrNameLst>
                                          <p:attrName>ppt_h</p:attrName>
                                        </p:attrNameLst>
                                      </p:cBhvr>
                                      <p:tavLst>
                                        <p:tav tm="0">
                                          <p:val>
                                            <p:fltVal val="0"/>
                                          </p:val>
                                        </p:tav>
                                        <p:tav tm="100000">
                                          <p:val>
                                            <p:strVal val="#ppt_h"/>
                                          </p:val>
                                        </p:tav>
                                      </p:tavLst>
                                    </p:anim>
                                    <p:animEffect transition="in" filter="fade">
                                      <p:cBhvr>
                                        <p:cTn id="129" dur="500"/>
                                        <p:tgtEl>
                                          <p:spTgt spid="55"/>
                                        </p:tgtEl>
                                      </p:cBhvr>
                                    </p:animEffect>
                                  </p:childTnLst>
                                </p:cTn>
                              </p:par>
                              <p:par>
                                <p:cTn id="130" presetID="53" presetClass="entr" presetSubtype="16" fill="hold" grpId="0" nodeType="withEffect">
                                  <p:stCondLst>
                                    <p:cond delay="0"/>
                                  </p:stCondLst>
                                  <p:childTnLst>
                                    <p:set>
                                      <p:cBhvr>
                                        <p:cTn id="131" dur="1" fill="hold">
                                          <p:stCondLst>
                                            <p:cond delay="0"/>
                                          </p:stCondLst>
                                        </p:cTn>
                                        <p:tgtEl>
                                          <p:spTgt spid="60"/>
                                        </p:tgtEl>
                                        <p:attrNameLst>
                                          <p:attrName>style.visibility</p:attrName>
                                        </p:attrNameLst>
                                      </p:cBhvr>
                                      <p:to>
                                        <p:strVal val="visible"/>
                                      </p:to>
                                    </p:set>
                                    <p:anim calcmode="lin" valueType="num">
                                      <p:cBhvr>
                                        <p:cTn id="132" dur="500" fill="hold"/>
                                        <p:tgtEl>
                                          <p:spTgt spid="60"/>
                                        </p:tgtEl>
                                        <p:attrNameLst>
                                          <p:attrName>ppt_w</p:attrName>
                                        </p:attrNameLst>
                                      </p:cBhvr>
                                      <p:tavLst>
                                        <p:tav tm="0">
                                          <p:val>
                                            <p:fltVal val="0"/>
                                          </p:val>
                                        </p:tav>
                                        <p:tav tm="100000">
                                          <p:val>
                                            <p:strVal val="#ppt_w"/>
                                          </p:val>
                                        </p:tav>
                                      </p:tavLst>
                                    </p:anim>
                                    <p:anim calcmode="lin" valueType="num">
                                      <p:cBhvr>
                                        <p:cTn id="133" dur="500" fill="hold"/>
                                        <p:tgtEl>
                                          <p:spTgt spid="60"/>
                                        </p:tgtEl>
                                        <p:attrNameLst>
                                          <p:attrName>ppt_h</p:attrName>
                                        </p:attrNameLst>
                                      </p:cBhvr>
                                      <p:tavLst>
                                        <p:tav tm="0">
                                          <p:val>
                                            <p:fltVal val="0"/>
                                          </p:val>
                                        </p:tav>
                                        <p:tav tm="100000">
                                          <p:val>
                                            <p:strVal val="#ppt_h"/>
                                          </p:val>
                                        </p:tav>
                                      </p:tavLst>
                                    </p:anim>
                                    <p:animEffect transition="in" filter="fade">
                                      <p:cBhvr>
                                        <p:cTn id="134" dur="500"/>
                                        <p:tgtEl>
                                          <p:spTgt spid="60"/>
                                        </p:tgtEl>
                                      </p:cBhvr>
                                    </p:animEffect>
                                  </p:childTnLst>
                                </p:cTn>
                              </p:par>
                              <p:par>
                                <p:cTn id="135" presetID="53" presetClass="entr" presetSubtype="16" fill="hold" grpId="0" nodeType="withEffect">
                                  <p:stCondLst>
                                    <p:cond delay="0"/>
                                  </p:stCondLst>
                                  <p:childTnLst>
                                    <p:set>
                                      <p:cBhvr>
                                        <p:cTn id="136" dur="1" fill="hold">
                                          <p:stCondLst>
                                            <p:cond delay="0"/>
                                          </p:stCondLst>
                                        </p:cTn>
                                        <p:tgtEl>
                                          <p:spTgt spid="57"/>
                                        </p:tgtEl>
                                        <p:attrNameLst>
                                          <p:attrName>style.visibility</p:attrName>
                                        </p:attrNameLst>
                                      </p:cBhvr>
                                      <p:to>
                                        <p:strVal val="visible"/>
                                      </p:to>
                                    </p:set>
                                    <p:anim calcmode="lin" valueType="num">
                                      <p:cBhvr>
                                        <p:cTn id="137" dur="500" fill="hold"/>
                                        <p:tgtEl>
                                          <p:spTgt spid="57"/>
                                        </p:tgtEl>
                                        <p:attrNameLst>
                                          <p:attrName>ppt_w</p:attrName>
                                        </p:attrNameLst>
                                      </p:cBhvr>
                                      <p:tavLst>
                                        <p:tav tm="0">
                                          <p:val>
                                            <p:fltVal val="0"/>
                                          </p:val>
                                        </p:tav>
                                        <p:tav tm="100000">
                                          <p:val>
                                            <p:strVal val="#ppt_w"/>
                                          </p:val>
                                        </p:tav>
                                      </p:tavLst>
                                    </p:anim>
                                    <p:anim calcmode="lin" valueType="num">
                                      <p:cBhvr>
                                        <p:cTn id="138" dur="500" fill="hold"/>
                                        <p:tgtEl>
                                          <p:spTgt spid="57"/>
                                        </p:tgtEl>
                                        <p:attrNameLst>
                                          <p:attrName>ppt_h</p:attrName>
                                        </p:attrNameLst>
                                      </p:cBhvr>
                                      <p:tavLst>
                                        <p:tav tm="0">
                                          <p:val>
                                            <p:fltVal val="0"/>
                                          </p:val>
                                        </p:tav>
                                        <p:tav tm="100000">
                                          <p:val>
                                            <p:strVal val="#ppt_h"/>
                                          </p:val>
                                        </p:tav>
                                      </p:tavLst>
                                    </p:anim>
                                    <p:animEffect transition="in" filter="fade">
                                      <p:cBhvr>
                                        <p:cTn id="139" dur="500"/>
                                        <p:tgtEl>
                                          <p:spTgt spid="57"/>
                                        </p:tgtEl>
                                      </p:cBhvr>
                                    </p:animEffect>
                                  </p:childTnLst>
                                </p:cTn>
                              </p:par>
                              <p:par>
                                <p:cTn id="140" presetID="53" presetClass="entr" presetSubtype="16" fill="hold" grpId="0" nodeType="withEffect">
                                  <p:stCondLst>
                                    <p:cond delay="0"/>
                                  </p:stCondLst>
                                  <p:childTnLst>
                                    <p:set>
                                      <p:cBhvr>
                                        <p:cTn id="141" dur="1" fill="hold">
                                          <p:stCondLst>
                                            <p:cond delay="0"/>
                                          </p:stCondLst>
                                        </p:cTn>
                                        <p:tgtEl>
                                          <p:spTgt spid="56"/>
                                        </p:tgtEl>
                                        <p:attrNameLst>
                                          <p:attrName>style.visibility</p:attrName>
                                        </p:attrNameLst>
                                      </p:cBhvr>
                                      <p:to>
                                        <p:strVal val="visible"/>
                                      </p:to>
                                    </p:set>
                                    <p:anim calcmode="lin" valueType="num">
                                      <p:cBhvr>
                                        <p:cTn id="142" dur="500" fill="hold"/>
                                        <p:tgtEl>
                                          <p:spTgt spid="56"/>
                                        </p:tgtEl>
                                        <p:attrNameLst>
                                          <p:attrName>ppt_w</p:attrName>
                                        </p:attrNameLst>
                                      </p:cBhvr>
                                      <p:tavLst>
                                        <p:tav tm="0">
                                          <p:val>
                                            <p:fltVal val="0"/>
                                          </p:val>
                                        </p:tav>
                                        <p:tav tm="100000">
                                          <p:val>
                                            <p:strVal val="#ppt_w"/>
                                          </p:val>
                                        </p:tav>
                                      </p:tavLst>
                                    </p:anim>
                                    <p:anim calcmode="lin" valueType="num">
                                      <p:cBhvr>
                                        <p:cTn id="143" dur="500" fill="hold"/>
                                        <p:tgtEl>
                                          <p:spTgt spid="56"/>
                                        </p:tgtEl>
                                        <p:attrNameLst>
                                          <p:attrName>ppt_h</p:attrName>
                                        </p:attrNameLst>
                                      </p:cBhvr>
                                      <p:tavLst>
                                        <p:tav tm="0">
                                          <p:val>
                                            <p:fltVal val="0"/>
                                          </p:val>
                                        </p:tav>
                                        <p:tav tm="100000">
                                          <p:val>
                                            <p:strVal val="#ppt_h"/>
                                          </p:val>
                                        </p:tav>
                                      </p:tavLst>
                                    </p:anim>
                                    <p:animEffect transition="in" filter="fade">
                                      <p:cBhvr>
                                        <p:cTn id="144" dur="500"/>
                                        <p:tgtEl>
                                          <p:spTgt spid="56"/>
                                        </p:tgtEl>
                                      </p:cBhvr>
                                    </p:animEffect>
                                  </p:childTnLst>
                                </p:cTn>
                              </p:par>
                            </p:childTnLst>
                          </p:cTn>
                        </p:par>
                      </p:childTnLst>
                    </p:cTn>
                  </p:par>
                  <p:par>
                    <p:cTn id="145" fill="hold">
                      <p:stCondLst>
                        <p:cond delay="indefinite"/>
                      </p:stCondLst>
                      <p:childTnLst>
                        <p:par>
                          <p:cTn id="146" fill="hold">
                            <p:stCondLst>
                              <p:cond delay="0"/>
                            </p:stCondLst>
                            <p:childTnLst>
                              <p:par>
                                <p:cTn id="147" presetID="16" presetClass="entr" presetSubtype="21" fill="hold" grpId="0" nodeType="clickEffect">
                                  <p:stCondLst>
                                    <p:cond delay="0"/>
                                  </p:stCondLst>
                                  <p:childTnLst>
                                    <p:set>
                                      <p:cBhvr>
                                        <p:cTn id="148" dur="1" fill="hold">
                                          <p:stCondLst>
                                            <p:cond delay="0"/>
                                          </p:stCondLst>
                                        </p:cTn>
                                        <p:tgtEl>
                                          <p:spTgt spid="58"/>
                                        </p:tgtEl>
                                        <p:attrNameLst>
                                          <p:attrName>style.visibility</p:attrName>
                                        </p:attrNameLst>
                                      </p:cBhvr>
                                      <p:to>
                                        <p:strVal val="visible"/>
                                      </p:to>
                                    </p:set>
                                    <p:animEffect transition="in" filter="barn(inVertical)">
                                      <p:cBhvr>
                                        <p:cTn id="149" dur="500"/>
                                        <p:tgtEl>
                                          <p:spTgt spid="58"/>
                                        </p:tgtEl>
                                      </p:cBhvr>
                                    </p:animEffect>
                                  </p:childTnLst>
                                </p:cTn>
                              </p:par>
                            </p:childTnLst>
                          </p:cTn>
                        </p:par>
                      </p:childTnLst>
                    </p:cTn>
                  </p:par>
                  <p:par>
                    <p:cTn id="150" fill="hold">
                      <p:stCondLst>
                        <p:cond delay="indefinite"/>
                      </p:stCondLst>
                      <p:childTnLst>
                        <p:par>
                          <p:cTn id="151" fill="hold">
                            <p:stCondLst>
                              <p:cond delay="0"/>
                            </p:stCondLst>
                            <p:childTnLst>
                              <p:par>
                                <p:cTn id="152" presetID="53" presetClass="entr" presetSubtype="16" fill="hold" grpId="0" nodeType="clickEffect">
                                  <p:stCondLst>
                                    <p:cond delay="0"/>
                                  </p:stCondLst>
                                  <p:childTnLst>
                                    <p:set>
                                      <p:cBhvr>
                                        <p:cTn id="153" dur="1" fill="hold">
                                          <p:stCondLst>
                                            <p:cond delay="0"/>
                                          </p:stCondLst>
                                        </p:cTn>
                                        <p:tgtEl>
                                          <p:spTgt spid="61"/>
                                        </p:tgtEl>
                                        <p:attrNameLst>
                                          <p:attrName>style.visibility</p:attrName>
                                        </p:attrNameLst>
                                      </p:cBhvr>
                                      <p:to>
                                        <p:strVal val="visible"/>
                                      </p:to>
                                    </p:set>
                                    <p:anim calcmode="lin" valueType="num">
                                      <p:cBhvr>
                                        <p:cTn id="154" dur="500" fill="hold"/>
                                        <p:tgtEl>
                                          <p:spTgt spid="61"/>
                                        </p:tgtEl>
                                        <p:attrNameLst>
                                          <p:attrName>ppt_w</p:attrName>
                                        </p:attrNameLst>
                                      </p:cBhvr>
                                      <p:tavLst>
                                        <p:tav tm="0">
                                          <p:val>
                                            <p:fltVal val="0"/>
                                          </p:val>
                                        </p:tav>
                                        <p:tav tm="100000">
                                          <p:val>
                                            <p:strVal val="#ppt_w"/>
                                          </p:val>
                                        </p:tav>
                                      </p:tavLst>
                                    </p:anim>
                                    <p:anim calcmode="lin" valueType="num">
                                      <p:cBhvr>
                                        <p:cTn id="155" dur="500" fill="hold"/>
                                        <p:tgtEl>
                                          <p:spTgt spid="61"/>
                                        </p:tgtEl>
                                        <p:attrNameLst>
                                          <p:attrName>ppt_h</p:attrName>
                                        </p:attrNameLst>
                                      </p:cBhvr>
                                      <p:tavLst>
                                        <p:tav tm="0">
                                          <p:val>
                                            <p:fltVal val="0"/>
                                          </p:val>
                                        </p:tav>
                                        <p:tav tm="100000">
                                          <p:val>
                                            <p:strVal val="#ppt_h"/>
                                          </p:val>
                                        </p:tav>
                                      </p:tavLst>
                                    </p:anim>
                                    <p:animEffect transition="in" filter="fade">
                                      <p:cBhvr>
                                        <p:cTn id="156" dur="500"/>
                                        <p:tgtEl>
                                          <p:spTgt spid="61"/>
                                        </p:tgtEl>
                                      </p:cBhvr>
                                    </p:animEffect>
                                  </p:childTnLst>
                                </p:cTn>
                              </p:par>
                              <p:par>
                                <p:cTn id="157" presetID="53" presetClass="entr" presetSubtype="16" fill="hold" grpId="0" nodeType="withEffect">
                                  <p:stCondLst>
                                    <p:cond delay="0"/>
                                  </p:stCondLst>
                                  <p:childTnLst>
                                    <p:set>
                                      <p:cBhvr>
                                        <p:cTn id="158" dur="1" fill="hold">
                                          <p:stCondLst>
                                            <p:cond delay="0"/>
                                          </p:stCondLst>
                                        </p:cTn>
                                        <p:tgtEl>
                                          <p:spTgt spid="62"/>
                                        </p:tgtEl>
                                        <p:attrNameLst>
                                          <p:attrName>style.visibility</p:attrName>
                                        </p:attrNameLst>
                                      </p:cBhvr>
                                      <p:to>
                                        <p:strVal val="visible"/>
                                      </p:to>
                                    </p:set>
                                    <p:anim calcmode="lin" valueType="num">
                                      <p:cBhvr>
                                        <p:cTn id="159" dur="500" fill="hold"/>
                                        <p:tgtEl>
                                          <p:spTgt spid="62"/>
                                        </p:tgtEl>
                                        <p:attrNameLst>
                                          <p:attrName>ppt_w</p:attrName>
                                        </p:attrNameLst>
                                      </p:cBhvr>
                                      <p:tavLst>
                                        <p:tav tm="0">
                                          <p:val>
                                            <p:fltVal val="0"/>
                                          </p:val>
                                        </p:tav>
                                        <p:tav tm="100000">
                                          <p:val>
                                            <p:strVal val="#ppt_w"/>
                                          </p:val>
                                        </p:tav>
                                      </p:tavLst>
                                    </p:anim>
                                    <p:anim calcmode="lin" valueType="num">
                                      <p:cBhvr>
                                        <p:cTn id="160" dur="500" fill="hold"/>
                                        <p:tgtEl>
                                          <p:spTgt spid="62"/>
                                        </p:tgtEl>
                                        <p:attrNameLst>
                                          <p:attrName>ppt_h</p:attrName>
                                        </p:attrNameLst>
                                      </p:cBhvr>
                                      <p:tavLst>
                                        <p:tav tm="0">
                                          <p:val>
                                            <p:fltVal val="0"/>
                                          </p:val>
                                        </p:tav>
                                        <p:tav tm="100000">
                                          <p:val>
                                            <p:strVal val="#ppt_h"/>
                                          </p:val>
                                        </p:tav>
                                      </p:tavLst>
                                    </p:anim>
                                    <p:animEffect transition="in" filter="fade">
                                      <p:cBhvr>
                                        <p:cTn id="161" dur="500"/>
                                        <p:tgtEl>
                                          <p:spTgt spid="62"/>
                                        </p:tgtEl>
                                      </p:cBhvr>
                                    </p:animEffect>
                                  </p:childTnLst>
                                </p:cTn>
                              </p:par>
                              <p:par>
                                <p:cTn id="162" presetID="53" presetClass="entr" presetSubtype="16" fill="hold" grpId="0" nodeType="withEffect">
                                  <p:stCondLst>
                                    <p:cond delay="0"/>
                                  </p:stCondLst>
                                  <p:childTnLst>
                                    <p:set>
                                      <p:cBhvr>
                                        <p:cTn id="163" dur="1" fill="hold">
                                          <p:stCondLst>
                                            <p:cond delay="0"/>
                                          </p:stCondLst>
                                        </p:cTn>
                                        <p:tgtEl>
                                          <p:spTgt spid="63"/>
                                        </p:tgtEl>
                                        <p:attrNameLst>
                                          <p:attrName>style.visibility</p:attrName>
                                        </p:attrNameLst>
                                      </p:cBhvr>
                                      <p:to>
                                        <p:strVal val="visible"/>
                                      </p:to>
                                    </p:set>
                                    <p:anim calcmode="lin" valueType="num">
                                      <p:cBhvr>
                                        <p:cTn id="164" dur="500" fill="hold"/>
                                        <p:tgtEl>
                                          <p:spTgt spid="63"/>
                                        </p:tgtEl>
                                        <p:attrNameLst>
                                          <p:attrName>ppt_w</p:attrName>
                                        </p:attrNameLst>
                                      </p:cBhvr>
                                      <p:tavLst>
                                        <p:tav tm="0">
                                          <p:val>
                                            <p:fltVal val="0"/>
                                          </p:val>
                                        </p:tav>
                                        <p:tav tm="100000">
                                          <p:val>
                                            <p:strVal val="#ppt_w"/>
                                          </p:val>
                                        </p:tav>
                                      </p:tavLst>
                                    </p:anim>
                                    <p:anim calcmode="lin" valueType="num">
                                      <p:cBhvr>
                                        <p:cTn id="165" dur="500" fill="hold"/>
                                        <p:tgtEl>
                                          <p:spTgt spid="63"/>
                                        </p:tgtEl>
                                        <p:attrNameLst>
                                          <p:attrName>ppt_h</p:attrName>
                                        </p:attrNameLst>
                                      </p:cBhvr>
                                      <p:tavLst>
                                        <p:tav tm="0">
                                          <p:val>
                                            <p:fltVal val="0"/>
                                          </p:val>
                                        </p:tav>
                                        <p:tav tm="100000">
                                          <p:val>
                                            <p:strVal val="#ppt_h"/>
                                          </p:val>
                                        </p:tav>
                                      </p:tavLst>
                                    </p:anim>
                                    <p:animEffect transition="in" filter="fade">
                                      <p:cBhvr>
                                        <p:cTn id="166" dur="500"/>
                                        <p:tgtEl>
                                          <p:spTgt spid="63"/>
                                        </p:tgtEl>
                                      </p:cBhvr>
                                    </p:animEffect>
                                  </p:childTnLst>
                                </p:cTn>
                              </p:par>
                              <p:par>
                                <p:cTn id="167" presetID="53" presetClass="entr" presetSubtype="16" fill="hold" grpId="0" nodeType="withEffect">
                                  <p:stCondLst>
                                    <p:cond delay="0"/>
                                  </p:stCondLst>
                                  <p:childTnLst>
                                    <p:set>
                                      <p:cBhvr>
                                        <p:cTn id="168" dur="1" fill="hold">
                                          <p:stCondLst>
                                            <p:cond delay="0"/>
                                          </p:stCondLst>
                                        </p:cTn>
                                        <p:tgtEl>
                                          <p:spTgt spid="69"/>
                                        </p:tgtEl>
                                        <p:attrNameLst>
                                          <p:attrName>style.visibility</p:attrName>
                                        </p:attrNameLst>
                                      </p:cBhvr>
                                      <p:to>
                                        <p:strVal val="visible"/>
                                      </p:to>
                                    </p:set>
                                    <p:anim calcmode="lin" valueType="num">
                                      <p:cBhvr>
                                        <p:cTn id="169" dur="500" fill="hold"/>
                                        <p:tgtEl>
                                          <p:spTgt spid="69"/>
                                        </p:tgtEl>
                                        <p:attrNameLst>
                                          <p:attrName>ppt_w</p:attrName>
                                        </p:attrNameLst>
                                      </p:cBhvr>
                                      <p:tavLst>
                                        <p:tav tm="0">
                                          <p:val>
                                            <p:fltVal val="0"/>
                                          </p:val>
                                        </p:tav>
                                        <p:tav tm="100000">
                                          <p:val>
                                            <p:strVal val="#ppt_w"/>
                                          </p:val>
                                        </p:tav>
                                      </p:tavLst>
                                    </p:anim>
                                    <p:anim calcmode="lin" valueType="num">
                                      <p:cBhvr>
                                        <p:cTn id="170" dur="500" fill="hold"/>
                                        <p:tgtEl>
                                          <p:spTgt spid="69"/>
                                        </p:tgtEl>
                                        <p:attrNameLst>
                                          <p:attrName>ppt_h</p:attrName>
                                        </p:attrNameLst>
                                      </p:cBhvr>
                                      <p:tavLst>
                                        <p:tav tm="0">
                                          <p:val>
                                            <p:fltVal val="0"/>
                                          </p:val>
                                        </p:tav>
                                        <p:tav tm="100000">
                                          <p:val>
                                            <p:strVal val="#ppt_h"/>
                                          </p:val>
                                        </p:tav>
                                      </p:tavLst>
                                    </p:anim>
                                    <p:animEffect transition="in" filter="fade">
                                      <p:cBhvr>
                                        <p:cTn id="171" dur="500"/>
                                        <p:tgtEl>
                                          <p:spTgt spid="69"/>
                                        </p:tgtEl>
                                      </p:cBhvr>
                                    </p:animEffect>
                                  </p:childTnLst>
                                </p:cTn>
                              </p:par>
                            </p:childTnLst>
                          </p:cTn>
                        </p:par>
                      </p:childTnLst>
                    </p:cTn>
                  </p:par>
                  <p:par>
                    <p:cTn id="172" fill="hold">
                      <p:stCondLst>
                        <p:cond delay="indefinite"/>
                      </p:stCondLst>
                      <p:childTnLst>
                        <p:par>
                          <p:cTn id="173" fill="hold">
                            <p:stCondLst>
                              <p:cond delay="0"/>
                            </p:stCondLst>
                            <p:childTnLst>
                              <p:par>
                                <p:cTn id="174" presetID="53" presetClass="entr" presetSubtype="16" fill="hold" grpId="0" nodeType="clickEffect">
                                  <p:stCondLst>
                                    <p:cond delay="0"/>
                                  </p:stCondLst>
                                  <p:childTnLst>
                                    <p:set>
                                      <p:cBhvr>
                                        <p:cTn id="175" dur="1" fill="hold">
                                          <p:stCondLst>
                                            <p:cond delay="0"/>
                                          </p:stCondLst>
                                        </p:cTn>
                                        <p:tgtEl>
                                          <p:spTgt spid="64"/>
                                        </p:tgtEl>
                                        <p:attrNameLst>
                                          <p:attrName>style.visibility</p:attrName>
                                        </p:attrNameLst>
                                      </p:cBhvr>
                                      <p:to>
                                        <p:strVal val="visible"/>
                                      </p:to>
                                    </p:set>
                                    <p:anim calcmode="lin" valueType="num">
                                      <p:cBhvr>
                                        <p:cTn id="176" dur="500" fill="hold"/>
                                        <p:tgtEl>
                                          <p:spTgt spid="64"/>
                                        </p:tgtEl>
                                        <p:attrNameLst>
                                          <p:attrName>ppt_w</p:attrName>
                                        </p:attrNameLst>
                                      </p:cBhvr>
                                      <p:tavLst>
                                        <p:tav tm="0">
                                          <p:val>
                                            <p:fltVal val="0"/>
                                          </p:val>
                                        </p:tav>
                                        <p:tav tm="100000">
                                          <p:val>
                                            <p:strVal val="#ppt_w"/>
                                          </p:val>
                                        </p:tav>
                                      </p:tavLst>
                                    </p:anim>
                                    <p:anim calcmode="lin" valueType="num">
                                      <p:cBhvr>
                                        <p:cTn id="177" dur="500" fill="hold"/>
                                        <p:tgtEl>
                                          <p:spTgt spid="64"/>
                                        </p:tgtEl>
                                        <p:attrNameLst>
                                          <p:attrName>ppt_h</p:attrName>
                                        </p:attrNameLst>
                                      </p:cBhvr>
                                      <p:tavLst>
                                        <p:tav tm="0">
                                          <p:val>
                                            <p:fltVal val="0"/>
                                          </p:val>
                                        </p:tav>
                                        <p:tav tm="100000">
                                          <p:val>
                                            <p:strVal val="#ppt_h"/>
                                          </p:val>
                                        </p:tav>
                                      </p:tavLst>
                                    </p:anim>
                                    <p:animEffect transition="in" filter="fade">
                                      <p:cBhvr>
                                        <p:cTn id="178" dur="500"/>
                                        <p:tgtEl>
                                          <p:spTgt spid="64"/>
                                        </p:tgtEl>
                                      </p:cBhvr>
                                    </p:animEffect>
                                  </p:childTnLst>
                                </p:cTn>
                              </p:par>
                              <p:par>
                                <p:cTn id="179" presetID="53" presetClass="entr" presetSubtype="16" fill="hold" grpId="0" nodeType="withEffect">
                                  <p:stCondLst>
                                    <p:cond delay="0"/>
                                  </p:stCondLst>
                                  <p:childTnLst>
                                    <p:set>
                                      <p:cBhvr>
                                        <p:cTn id="180" dur="1" fill="hold">
                                          <p:stCondLst>
                                            <p:cond delay="0"/>
                                          </p:stCondLst>
                                        </p:cTn>
                                        <p:tgtEl>
                                          <p:spTgt spid="65"/>
                                        </p:tgtEl>
                                        <p:attrNameLst>
                                          <p:attrName>style.visibility</p:attrName>
                                        </p:attrNameLst>
                                      </p:cBhvr>
                                      <p:to>
                                        <p:strVal val="visible"/>
                                      </p:to>
                                    </p:set>
                                    <p:anim calcmode="lin" valueType="num">
                                      <p:cBhvr>
                                        <p:cTn id="181" dur="500" fill="hold"/>
                                        <p:tgtEl>
                                          <p:spTgt spid="65"/>
                                        </p:tgtEl>
                                        <p:attrNameLst>
                                          <p:attrName>ppt_w</p:attrName>
                                        </p:attrNameLst>
                                      </p:cBhvr>
                                      <p:tavLst>
                                        <p:tav tm="0">
                                          <p:val>
                                            <p:fltVal val="0"/>
                                          </p:val>
                                        </p:tav>
                                        <p:tav tm="100000">
                                          <p:val>
                                            <p:strVal val="#ppt_w"/>
                                          </p:val>
                                        </p:tav>
                                      </p:tavLst>
                                    </p:anim>
                                    <p:anim calcmode="lin" valueType="num">
                                      <p:cBhvr>
                                        <p:cTn id="182" dur="500" fill="hold"/>
                                        <p:tgtEl>
                                          <p:spTgt spid="65"/>
                                        </p:tgtEl>
                                        <p:attrNameLst>
                                          <p:attrName>ppt_h</p:attrName>
                                        </p:attrNameLst>
                                      </p:cBhvr>
                                      <p:tavLst>
                                        <p:tav tm="0">
                                          <p:val>
                                            <p:fltVal val="0"/>
                                          </p:val>
                                        </p:tav>
                                        <p:tav tm="100000">
                                          <p:val>
                                            <p:strVal val="#ppt_h"/>
                                          </p:val>
                                        </p:tav>
                                      </p:tavLst>
                                    </p:anim>
                                    <p:animEffect transition="in" filter="fade">
                                      <p:cBhvr>
                                        <p:cTn id="183" dur="500"/>
                                        <p:tgtEl>
                                          <p:spTgt spid="65"/>
                                        </p:tgtEl>
                                      </p:cBhvr>
                                    </p:animEffect>
                                  </p:childTnLst>
                                </p:cTn>
                              </p:par>
                              <p:par>
                                <p:cTn id="184" presetID="53" presetClass="entr" presetSubtype="16" fill="hold" grpId="0" nodeType="withEffect">
                                  <p:stCondLst>
                                    <p:cond delay="0"/>
                                  </p:stCondLst>
                                  <p:childTnLst>
                                    <p:set>
                                      <p:cBhvr>
                                        <p:cTn id="185" dur="1" fill="hold">
                                          <p:stCondLst>
                                            <p:cond delay="0"/>
                                          </p:stCondLst>
                                        </p:cTn>
                                        <p:tgtEl>
                                          <p:spTgt spid="70"/>
                                        </p:tgtEl>
                                        <p:attrNameLst>
                                          <p:attrName>style.visibility</p:attrName>
                                        </p:attrNameLst>
                                      </p:cBhvr>
                                      <p:to>
                                        <p:strVal val="visible"/>
                                      </p:to>
                                    </p:set>
                                    <p:anim calcmode="lin" valueType="num">
                                      <p:cBhvr>
                                        <p:cTn id="186" dur="500" fill="hold"/>
                                        <p:tgtEl>
                                          <p:spTgt spid="70"/>
                                        </p:tgtEl>
                                        <p:attrNameLst>
                                          <p:attrName>ppt_w</p:attrName>
                                        </p:attrNameLst>
                                      </p:cBhvr>
                                      <p:tavLst>
                                        <p:tav tm="0">
                                          <p:val>
                                            <p:fltVal val="0"/>
                                          </p:val>
                                        </p:tav>
                                        <p:tav tm="100000">
                                          <p:val>
                                            <p:strVal val="#ppt_w"/>
                                          </p:val>
                                        </p:tav>
                                      </p:tavLst>
                                    </p:anim>
                                    <p:anim calcmode="lin" valueType="num">
                                      <p:cBhvr>
                                        <p:cTn id="187" dur="500" fill="hold"/>
                                        <p:tgtEl>
                                          <p:spTgt spid="70"/>
                                        </p:tgtEl>
                                        <p:attrNameLst>
                                          <p:attrName>ppt_h</p:attrName>
                                        </p:attrNameLst>
                                      </p:cBhvr>
                                      <p:tavLst>
                                        <p:tav tm="0">
                                          <p:val>
                                            <p:fltVal val="0"/>
                                          </p:val>
                                        </p:tav>
                                        <p:tav tm="100000">
                                          <p:val>
                                            <p:strVal val="#ppt_h"/>
                                          </p:val>
                                        </p:tav>
                                      </p:tavLst>
                                    </p:anim>
                                    <p:animEffect transition="in" filter="fade">
                                      <p:cBhvr>
                                        <p:cTn id="188" dur="500"/>
                                        <p:tgtEl>
                                          <p:spTgt spid="70"/>
                                        </p:tgtEl>
                                      </p:cBhvr>
                                    </p:animEffect>
                                  </p:childTnLst>
                                </p:cTn>
                              </p:par>
                              <p:par>
                                <p:cTn id="189" presetID="53" presetClass="entr" presetSubtype="16" fill="hold" grpId="0" nodeType="withEffect">
                                  <p:stCondLst>
                                    <p:cond delay="0"/>
                                  </p:stCondLst>
                                  <p:childTnLst>
                                    <p:set>
                                      <p:cBhvr>
                                        <p:cTn id="190" dur="1" fill="hold">
                                          <p:stCondLst>
                                            <p:cond delay="0"/>
                                          </p:stCondLst>
                                        </p:cTn>
                                        <p:tgtEl>
                                          <p:spTgt spid="67"/>
                                        </p:tgtEl>
                                        <p:attrNameLst>
                                          <p:attrName>style.visibility</p:attrName>
                                        </p:attrNameLst>
                                      </p:cBhvr>
                                      <p:to>
                                        <p:strVal val="visible"/>
                                      </p:to>
                                    </p:set>
                                    <p:anim calcmode="lin" valueType="num">
                                      <p:cBhvr>
                                        <p:cTn id="191" dur="500" fill="hold"/>
                                        <p:tgtEl>
                                          <p:spTgt spid="67"/>
                                        </p:tgtEl>
                                        <p:attrNameLst>
                                          <p:attrName>ppt_w</p:attrName>
                                        </p:attrNameLst>
                                      </p:cBhvr>
                                      <p:tavLst>
                                        <p:tav tm="0">
                                          <p:val>
                                            <p:fltVal val="0"/>
                                          </p:val>
                                        </p:tav>
                                        <p:tav tm="100000">
                                          <p:val>
                                            <p:strVal val="#ppt_w"/>
                                          </p:val>
                                        </p:tav>
                                      </p:tavLst>
                                    </p:anim>
                                    <p:anim calcmode="lin" valueType="num">
                                      <p:cBhvr>
                                        <p:cTn id="192" dur="500" fill="hold"/>
                                        <p:tgtEl>
                                          <p:spTgt spid="67"/>
                                        </p:tgtEl>
                                        <p:attrNameLst>
                                          <p:attrName>ppt_h</p:attrName>
                                        </p:attrNameLst>
                                      </p:cBhvr>
                                      <p:tavLst>
                                        <p:tav tm="0">
                                          <p:val>
                                            <p:fltVal val="0"/>
                                          </p:val>
                                        </p:tav>
                                        <p:tav tm="100000">
                                          <p:val>
                                            <p:strVal val="#ppt_h"/>
                                          </p:val>
                                        </p:tav>
                                      </p:tavLst>
                                    </p:anim>
                                    <p:animEffect transition="in" filter="fade">
                                      <p:cBhvr>
                                        <p:cTn id="193" dur="500"/>
                                        <p:tgtEl>
                                          <p:spTgt spid="67"/>
                                        </p:tgtEl>
                                      </p:cBhvr>
                                    </p:animEffect>
                                  </p:childTnLst>
                                </p:cTn>
                              </p:par>
                              <p:par>
                                <p:cTn id="194" presetID="53" presetClass="entr" presetSubtype="16" fill="hold" grpId="0" nodeType="withEffect">
                                  <p:stCondLst>
                                    <p:cond delay="0"/>
                                  </p:stCondLst>
                                  <p:childTnLst>
                                    <p:set>
                                      <p:cBhvr>
                                        <p:cTn id="195" dur="1" fill="hold">
                                          <p:stCondLst>
                                            <p:cond delay="0"/>
                                          </p:stCondLst>
                                        </p:cTn>
                                        <p:tgtEl>
                                          <p:spTgt spid="66"/>
                                        </p:tgtEl>
                                        <p:attrNameLst>
                                          <p:attrName>style.visibility</p:attrName>
                                        </p:attrNameLst>
                                      </p:cBhvr>
                                      <p:to>
                                        <p:strVal val="visible"/>
                                      </p:to>
                                    </p:set>
                                    <p:anim calcmode="lin" valueType="num">
                                      <p:cBhvr>
                                        <p:cTn id="196" dur="500" fill="hold"/>
                                        <p:tgtEl>
                                          <p:spTgt spid="66"/>
                                        </p:tgtEl>
                                        <p:attrNameLst>
                                          <p:attrName>ppt_w</p:attrName>
                                        </p:attrNameLst>
                                      </p:cBhvr>
                                      <p:tavLst>
                                        <p:tav tm="0">
                                          <p:val>
                                            <p:fltVal val="0"/>
                                          </p:val>
                                        </p:tav>
                                        <p:tav tm="100000">
                                          <p:val>
                                            <p:strVal val="#ppt_w"/>
                                          </p:val>
                                        </p:tav>
                                      </p:tavLst>
                                    </p:anim>
                                    <p:anim calcmode="lin" valueType="num">
                                      <p:cBhvr>
                                        <p:cTn id="197" dur="500" fill="hold"/>
                                        <p:tgtEl>
                                          <p:spTgt spid="66"/>
                                        </p:tgtEl>
                                        <p:attrNameLst>
                                          <p:attrName>ppt_h</p:attrName>
                                        </p:attrNameLst>
                                      </p:cBhvr>
                                      <p:tavLst>
                                        <p:tav tm="0">
                                          <p:val>
                                            <p:fltVal val="0"/>
                                          </p:val>
                                        </p:tav>
                                        <p:tav tm="100000">
                                          <p:val>
                                            <p:strVal val="#ppt_h"/>
                                          </p:val>
                                        </p:tav>
                                      </p:tavLst>
                                    </p:anim>
                                    <p:animEffect transition="in" filter="fade">
                                      <p:cBhvr>
                                        <p:cTn id="198" dur="500"/>
                                        <p:tgtEl>
                                          <p:spTgt spid="66"/>
                                        </p:tgtEl>
                                      </p:cBhvr>
                                    </p:animEffect>
                                  </p:childTnLst>
                                </p:cTn>
                              </p:par>
                            </p:childTnLst>
                          </p:cTn>
                        </p:par>
                      </p:childTnLst>
                    </p:cTn>
                  </p:par>
                  <p:par>
                    <p:cTn id="199" fill="hold">
                      <p:stCondLst>
                        <p:cond delay="indefinite"/>
                      </p:stCondLst>
                      <p:childTnLst>
                        <p:par>
                          <p:cTn id="200" fill="hold">
                            <p:stCondLst>
                              <p:cond delay="0"/>
                            </p:stCondLst>
                            <p:childTnLst>
                              <p:par>
                                <p:cTn id="201" presetID="16" presetClass="entr" presetSubtype="21" fill="hold" grpId="0" nodeType="clickEffect">
                                  <p:stCondLst>
                                    <p:cond delay="0"/>
                                  </p:stCondLst>
                                  <p:childTnLst>
                                    <p:set>
                                      <p:cBhvr>
                                        <p:cTn id="202" dur="1" fill="hold">
                                          <p:stCondLst>
                                            <p:cond delay="0"/>
                                          </p:stCondLst>
                                        </p:cTn>
                                        <p:tgtEl>
                                          <p:spTgt spid="68"/>
                                        </p:tgtEl>
                                        <p:attrNameLst>
                                          <p:attrName>style.visibility</p:attrName>
                                        </p:attrNameLst>
                                      </p:cBhvr>
                                      <p:to>
                                        <p:strVal val="visible"/>
                                      </p:to>
                                    </p:set>
                                    <p:animEffect transition="in" filter="barn(inVertical)">
                                      <p:cBhvr>
                                        <p:cTn id="203"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8" grpId="0" animBg="1"/>
      <p:bldP spid="39" grpId="0" animBg="1"/>
      <p:bldP spid="43" grpId="0" animBg="1"/>
      <p:bldP spid="44" grpId="0" animBg="1"/>
      <p:bldP spid="45" grpId="0" animBg="1"/>
      <p:bldP spid="49" grpId="0" animBg="1"/>
      <p:bldP spid="8" grpId="0" animBg="1"/>
      <p:bldP spid="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11" grpId="0" animBg="1"/>
      <p:bldP spid="71" grpId="0" animBg="1"/>
      <p:bldP spid="7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232677"/>
            <a:ext cx="9144000" cy="615821"/>
          </a:xfrm>
        </p:spPr>
        <p:txBody>
          <a:bodyPr>
            <a:noAutofit/>
          </a:bodyPr>
          <a:lstStyle/>
          <a:p>
            <a:r>
              <a:rPr lang="fr-FR" sz="4000" dirty="0" smtClean="0">
                <a:latin typeface="+mn-lt"/>
              </a:rPr>
              <a:t>Chapitre 3 - Leçon 4</a:t>
            </a:r>
            <a:endParaRPr lang="fr-FR" sz="4000" dirty="0">
              <a:latin typeface="+mn-lt"/>
            </a:endParaRPr>
          </a:p>
        </p:txBody>
      </p:sp>
      <p:sp>
        <p:nvSpPr>
          <p:cNvPr id="3" name="Sous-titre 2"/>
          <p:cNvSpPr>
            <a:spLocks noGrp="1"/>
          </p:cNvSpPr>
          <p:nvPr>
            <p:ph type="subTitle" idx="1"/>
          </p:nvPr>
        </p:nvSpPr>
        <p:spPr>
          <a:xfrm>
            <a:off x="230659" y="848497"/>
            <a:ext cx="11763221" cy="5782961"/>
          </a:xfrm>
        </p:spPr>
        <p:txBody>
          <a:bodyPr/>
          <a:lstStyle/>
          <a:p>
            <a:r>
              <a:rPr lang="fr-FR" b="1" dirty="0" smtClean="0"/>
              <a:t>Action du partenaire de l’</a:t>
            </a:r>
            <a:r>
              <a:rPr lang="fr-FR" b="1" dirty="0" err="1" smtClean="0"/>
              <a:t>entameur</a:t>
            </a:r>
          </a:p>
          <a:p>
            <a:pPr algn="l"/>
            <a:r>
              <a:rPr lang="fr-FR" b="1" dirty="0" smtClean="0"/>
              <a:t>I – L’entame est une tête de séquence</a:t>
            </a:r>
            <a:endParaRPr lang="fr-FR" dirty="0" smtClean="0"/>
          </a:p>
          <a:p>
            <a:pPr algn="l"/>
            <a:r>
              <a:rPr lang="fr-FR" dirty="0" smtClean="0"/>
              <a:t>	Comment le déclarant aurait-il joué la couleur ?</a:t>
            </a:r>
          </a:p>
          <a:p>
            <a:pPr algn="l"/>
            <a:r>
              <a:rPr lang="fr-FR" sz="1000" dirty="0" smtClean="0"/>
              <a:t>	</a:t>
            </a:r>
            <a:r>
              <a:rPr lang="fr-FR" b="1" dirty="0" smtClean="0"/>
              <a:t>	</a:t>
            </a:r>
            <a:endParaRPr lang="fr-FR" dirty="0">
              <a:solidFill>
                <a:srgbClr val="00B050"/>
              </a:solidFill>
            </a:endParaRPr>
          </a:p>
        </p:txBody>
      </p:sp>
      <p:sp>
        <p:nvSpPr>
          <p:cNvPr id="5" name="ZoneTexte 4"/>
          <p:cNvSpPr txBox="1"/>
          <p:nvPr/>
        </p:nvSpPr>
        <p:spPr>
          <a:xfrm>
            <a:off x="78155" y="132862"/>
            <a:ext cx="812800" cy="215444"/>
          </a:xfrm>
          <a:prstGeom prst="rect">
            <a:avLst/>
          </a:prstGeom>
          <a:noFill/>
        </p:spPr>
        <p:txBody>
          <a:bodyPr wrap="square" rtlCol="0">
            <a:spAutoFit/>
          </a:bodyPr>
          <a:lstStyle/>
          <a:p>
            <a:r>
              <a:rPr lang="fr-FR" sz="800" dirty="0" smtClean="0"/>
              <a:t>Alain Raynaud</a:t>
            </a:r>
            <a:endParaRPr lang="fr-FR" sz="800" dirty="0"/>
          </a:p>
        </p:txBody>
      </p:sp>
      <p:sp>
        <p:nvSpPr>
          <p:cNvPr id="40" name="Rectangle à coins arrondis 39"/>
          <p:cNvSpPr/>
          <p:nvPr/>
        </p:nvSpPr>
        <p:spPr>
          <a:xfrm>
            <a:off x="526817" y="2192661"/>
            <a:ext cx="1228176" cy="46275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R 7</a:t>
            </a:r>
          </a:p>
        </p:txBody>
      </p:sp>
      <p:sp>
        <p:nvSpPr>
          <p:cNvPr id="41" name="Rectangle à coins arrondis 40"/>
          <p:cNvSpPr/>
          <p:nvPr/>
        </p:nvSpPr>
        <p:spPr>
          <a:xfrm>
            <a:off x="230659" y="3146581"/>
            <a:ext cx="1820495" cy="47131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D V 10 4 3</a:t>
            </a:r>
          </a:p>
        </p:txBody>
      </p:sp>
      <p:sp>
        <p:nvSpPr>
          <p:cNvPr id="42" name="Rectangle à coins arrondis 41"/>
          <p:cNvSpPr/>
          <p:nvPr/>
        </p:nvSpPr>
        <p:spPr>
          <a:xfrm>
            <a:off x="916625" y="2687464"/>
            <a:ext cx="448561" cy="436067"/>
          </a:xfrm>
          <a:prstGeom prst="roundRect">
            <a:avLst/>
          </a:prstGeom>
          <a:ln w="3810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46" name="Rectangle à coins arrondis 45"/>
          <p:cNvSpPr/>
          <p:nvPr/>
        </p:nvSpPr>
        <p:spPr>
          <a:xfrm>
            <a:off x="526817" y="3686323"/>
            <a:ext cx="1228176" cy="462752"/>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R D 3</a:t>
            </a:r>
          </a:p>
        </p:txBody>
      </p:sp>
      <p:sp>
        <p:nvSpPr>
          <p:cNvPr id="47" name="Rectangle à coins arrondis 46"/>
          <p:cNvSpPr/>
          <p:nvPr/>
        </p:nvSpPr>
        <p:spPr>
          <a:xfrm>
            <a:off x="230659" y="4640243"/>
            <a:ext cx="1820495" cy="471310"/>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a:solidFill>
                  <a:schemeClr val="tx1"/>
                </a:solidFill>
              </a:rPr>
              <a:t>♠ </a:t>
            </a:r>
            <a:r>
              <a:rPr lang="fr-FR" sz="2400" b="1" dirty="0" smtClean="0">
                <a:solidFill>
                  <a:schemeClr val="tx1"/>
                </a:solidFill>
              </a:rPr>
              <a:t>V 10 9 6 4</a:t>
            </a:r>
          </a:p>
        </p:txBody>
      </p:sp>
      <p:sp>
        <p:nvSpPr>
          <p:cNvPr id="48" name="Rectangle à coins arrondis 47"/>
          <p:cNvSpPr/>
          <p:nvPr/>
        </p:nvSpPr>
        <p:spPr>
          <a:xfrm>
            <a:off x="916625" y="4181126"/>
            <a:ext cx="448561" cy="436067"/>
          </a:xfrm>
          <a:prstGeom prst="roundRect">
            <a:avLst/>
          </a:prstGeom>
          <a:ln w="38100"/>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FR"/>
          </a:p>
        </p:txBody>
      </p:sp>
      <p:sp>
        <p:nvSpPr>
          <p:cNvPr id="4" name="ZoneTexte 3"/>
          <p:cNvSpPr txBox="1"/>
          <p:nvPr/>
        </p:nvSpPr>
        <p:spPr>
          <a:xfrm>
            <a:off x="2440959" y="2185047"/>
            <a:ext cx="9372600" cy="3416320"/>
          </a:xfrm>
          <a:prstGeom prst="rect">
            <a:avLst/>
          </a:prstGeom>
          <a:noFill/>
        </p:spPr>
        <p:txBody>
          <a:bodyPr wrap="square" rtlCol="0">
            <a:spAutoFit/>
          </a:bodyPr>
          <a:lstStyle/>
          <a:p>
            <a:r>
              <a:rPr lang="fr-FR" sz="2400" dirty="0" smtClean="0"/>
              <a:t>Il aurait joué le 3 pour le Roi dans l’exemple 1 et le 4 pour la Dame dans l’exemple 2.</a:t>
            </a:r>
          </a:p>
          <a:p>
            <a:r>
              <a:rPr lang="fr-FR" sz="2400" dirty="0" smtClean="0"/>
              <a:t>L’</a:t>
            </a:r>
            <a:r>
              <a:rPr lang="fr-FR" sz="2400" dirty="0" err="1" smtClean="0"/>
              <a:t>entameur</a:t>
            </a:r>
            <a:r>
              <a:rPr lang="fr-FR" sz="2400" dirty="0" smtClean="0"/>
              <a:t> malheureusement ne voit pas les cartes de son partenaire, c’est la raison pour laquelle il a joué la Dame dans l’exemple 1 et le Valet dans l’exemple 2.</a:t>
            </a:r>
          </a:p>
          <a:p>
            <a:r>
              <a:rPr lang="fr-FR" sz="2400" dirty="0" smtClean="0"/>
              <a:t>Débloquer le Roi dans l’exemple 1 et la Dame dans l’exemple 2 permet de rattraper cette manœuvre « aveugle »</a:t>
            </a:r>
          </a:p>
          <a:p>
            <a:r>
              <a:rPr lang="fr-FR" sz="2400" dirty="0" smtClean="0"/>
              <a:t>Dans la mesure où l’</a:t>
            </a:r>
            <a:r>
              <a:rPr lang="fr-FR" sz="2400" dirty="0" err="1" smtClean="0"/>
              <a:t>entameur</a:t>
            </a:r>
            <a:r>
              <a:rPr lang="fr-FR" sz="2400" dirty="0" smtClean="0"/>
              <a:t> promet des cartes équivalentes inférieures, il ne devrait y avoir de préjudice.</a:t>
            </a:r>
            <a:endParaRPr lang="fr-FR" sz="2400" dirty="0"/>
          </a:p>
        </p:txBody>
      </p:sp>
      <p:sp>
        <p:nvSpPr>
          <p:cNvPr id="6" name="Rectangle à coins arrondis 5"/>
          <p:cNvSpPr/>
          <p:nvPr/>
        </p:nvSpPr>
        <p:spPr>
          <a:xfrm>
            <a:off x="819149" y="5608948"/>
            <a:ext cx="10544175" cy="819150"/>
          </a:xfrm>
          <a:prstGeom prst="roundRect">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smtClean="0">
                <a:solidFill>
                  <a:schemeClr val="tx1"/>
                </a:solidFill>
              </a:rPr>
              <a:t>Il est souvent indispensable de débloquer un ou plusieurs honneurs supérieurs à la carte d’entame.</a:t>
            </a:r>
            <a:endParaRPr lang="fr-FR" sz="2400" dirty="0">
              <a:solidFill>
                <a:schemeClr val="tx1"/>
              </a:solidFill>
            </a:endParaRPr>
          </a:p>
        </p:txBody>
      </p:sp>
      <p:sp>
        <p:nvSpPr>
          <p:cNvPr id="13" name="Ellipse 12"/>
          <p:cNvSpPr/>
          <p:nvPr/>
        </p:nvSpPr>
        <p:spPr>
          <a:xfrm>
            <a:off x="857250" y="2276475"/>
            <a:ext cx="276275" cy="30160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Ellipse 13"/>
          <p:cNvSpPr/>
          <p:nvPr/>
        </p:nvSpPr>
        <p:spPr>
          <a:xfrm>
            <a:off x="1683564" y="3234171"/>
            <a:ext cx="276275" cy="30160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Ellipse 14"/>
          <p:cNvSpPr/>
          <p:nvPr/>
        </p:nvSpPr>
        <p:spPr>
          <a:xfrm>
            <a:off x="1108075" y="3763158"/>
            <a:ext cx="282575" cy="30160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Ellipse 15"/>
          <p:cNvSpPr/>
          <p:nvPr/>
        </p:nvSpPr>
        <p:spPr>
          <a:xfrm>
            <a:off x="1631950" y="4725096"/>
            <a:ext cx="271122" cy="301603"/>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Ellipse 16"/>
          <p:cNvSpPr/>
          <p:nvPr/>
        </p:nvSpPr>
        <p:spPr>
          <a:xfrm>
            <a:off x="580975" y="3234171"/>
            <a:ext cx="276275" cy="301603"/>
          </a:xfrm>
          <a:prstGeom prst="ellipse">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Ellipse 17"/>
          <p:cNvSpPr/>
          <p:nvPr/>
        </p:nvSpPr>
        <p:spPr>
          <a:xfrm>
            <a:off x="580975" y="4723074"/>
            <a:ext cx="276275" cy="301603"/>
          </a:xfrm>
          <a:prstGeom prst="ellipse">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283221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3" presetClass="entr" presetSubtype="16" fill="hold" grpId="0" nodeType="click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p:cTn id="11" dur="500" fill="hold"/>
                                        <p:tgtEl>
                                          <p:spTgt spid="40"/>
                                        </p:tgtEl>
                                        <p:attrNameLst>
                                          <p:attrName>ppt_w</p:attrName>
                                        </p:attrNameLst>
                                      </p:cBhvr>
                                      <p:tavLst>
                                        <p:tav tm="0">
                                          <p:val>
                                            <p:fltVal val="0"/>
                                          </p:val>
                                        </p:tav>
                                        <p:tav tm="100000">
                                          <p:val>
                                            <p:strVal val="#ppt_w"/>
                                          </p:val>
                                        </p:tav>
                                      </p:tavLst>
                                    </p:anim>
                                    <p:anim calcmode="lin" valueType="num">
                                      <p:cBhvr>
                                        <p:cTn id="12" dur="500" fill="hold"/>
                                        <p:tgtEl>
                                          <p:spTgt spid="40"/>
                                        </p:tgtEl>
                                        <p:attrNameLst>
                                          <p:attrName>ppt_h</p:attrName>
                                        </p:attrNameLst>
                                      </p:cBhvr>
                                      <p:tavLst>
                                        <p:tav tm="0">
                                          <p:val>
                                            <p:fltVal val="0"/>
                                          </p:val>
                                        </p:tav>
                                        <p:tav tm="100000">
                                          <p:val>
                                            <p:strVal val="#ppt_h"/>
                                          </p:val>
                                        </p:tav>
                                      </p:tavLst>
                                    </p:anim>
                                    <p:animEffect transition="in" filter="fade">
                                      <p:cBhvr>
                                        <p:cTn id="13" dur="500"/>
                                        <p:tgtEl>
                                          <p:spTgt spid="40"/>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42"/>
                                        </p:tgtEl>
                                        <p:attrNameLst>
                                          <p:attrName>style.visibility</p:attrName>
                                        </p:attrNameLst>
                                      </p:cBhvr>
                                      <p:to>
                                        <p:strVal val="visible"/>
                                      </p:to>
                                    </p:set>
                                    <p:anim calcmode="lin" valueType="num">
                                      <p:cBhvr>
                                        <p:cTn id="16" dur="500" fill="hold"/>
                                        <p:tgtEl>
                                          <p:spTgt spid="42"/>
                                        </p:tgtEl>
                                        <p:attrNameLst>
                                          <p:attrName>ppt_w</p:attrName>
                                        </p:attrNameLst>
                                      </p:cBhvr>
                                      <p:tavLst>
                                        <p:tav tm="0">
                                          <p:val>
                                            <p:fltVal val="0"/>
                                          </p:val>
                                        </p:tav>
                                        <p:tav tm="100000">
                                          <p:val>
                                            <p:strVal val="#ppt_w"/>
                                          </p:val>
                                        </p:tav>
                                      </p:tavLst>
                                    </p:anim>
                                    <p:anim calcmode="lin" valueType="num">
                                      <p:cBhvr>
                                        <p:cTn id="17" dur="500" fill="hold"/>
                                        <p:tgtEl>
                                          <p:spTgt spid="42"/>
                                        </p:tgtEl>
                                        <p:attrNameLst>
                                          <p:attrName>ppt_h</p:attrName>
                                        </p:attrNameLst>
                                      </p:cBhvr>
                                      <p:tavLst>
                                        <p:tav tm="0">
                                          <p:val>
                                            <p:fltVal val="0"/>
                                          </p:val>
                                        </p:tav>
                                        <p:tav tm="100000">
                                          <p:val>
                                            <p:strVal val="#ppt_h"/>
                                          </p:val>
                                        </p:tav>
                                      </p:tavLst>
                                    </p:anim>
                                    <p:animEffect transition="in" filter="fade">
                                      <p:cBhvr>
                                        <p:cTn id="18" dur="500"/>
                                        <p:tgtEl>
                                          <p:spTgt spid="42"/>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p:cTn id="21" dur="500" fill="hold"/>
                                        <p:tgtEl>
                                          <p:spTgt spid="41"/>
                                        </p:tgtEl>
                                        <p:attrNameLst>
                                          <p:attrName>ppt_w</p:attrName>
                                        </p:attrNameLst>
                                      </p:cBhvr>
                                      <p:tavLst>
                                        <p:tav tm="0">
                                          <p:val>
                                            <p:fltVal val="0"/>
                                          </p:val>
                                        </p:tav>
                                        <p:tav tm="100000">
                                          <p:val>
                                            <p:strVal val="#ppt_w"/>
                                          </p:val>
                                        </p:tav>
                                      </p:tavLst>
                                    </p:anim>
                                    <p:anim calcmode="lin" valueType="num">
                                      <p:cBhvr>
                                        <p:cTn id="22" dur="500" fill="hold"/>
                                        <p:tgtEl>
                                          <p:spTgt spid="41"/>
                                        </p:tgtEl>
                                        <p:attrNameLst>
                                          <p:attrName>ppt_h</p:attrName>
                                        </p:attrNameLst>
                                      </p:cBhvr>
                                      <p:tavLst>
                                        <p:tav tm="0">
                                          <p:val>
                                            <p:fltVal val="0"/>
                                          </p:val>
                                        </p:tav>
                                        <p:tav tm="100000">
                                          <p:val>
                                            <p:strVal val="#ppt_h"/>
                                          </p:val>
                                        </p:tav>
                                      </p:tavLst>
                                    </p:anim>
                                    <p:animEffect transition="in" filter="fade">
                                      <p:cBhvr>
                                        <p:cTn id="23" dur="500"/>
                                        <p:tgtEl>
                                          <p:spTgt spid="41"/>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46"/>
                                        </p:tgtEl>
                                        <p:attrNameLst>
                                          <p:attrName>style.visibility</p:attrName>
                                        </p:attrNameLst>
                                      </p:cBhvr>
                                      <p:to>
                                        <p:strVal val="visible"/>
                                      </p:to>
                                    </p:set>
                                    <p:anim calcmode="lin" valueType="num">
                                      <p:cBhvr>
                                        <p:cTn id="26" dur="500" fill="hold"/>
                                        <p:tgtEl>
                                          <p:spTgt spid="46"/>
                                        </p:tgtEl>
                                        <p:attrNameLst>
                                          <p:attrName>ppt_w</p:attrName>
                                        </p:attrNameLst>
                                      </p:cBhvr>
                                      <p:tavLst>
                                        <p:tav tm="0">
                                          <p:val>
                                            <p:fltVal val="0"/>
                                          </p:val>
                                        </p:tav>
                                        <p:tav tm="100000">
                                          <p:val>
                                            <p:strVal val="#ppt_w"/>
                                          </p:val>
                                        </p:tav>
                                      </p:tavLst>
                                    </p:anim>
                                    <p:anim calcmode="lin" valueType="num">
                                      <p:cBhvr>
                                        <p:cTn id="27" dur="500" fill="hold"/>
                                        <p:tgtEl>
                                          <p:spTgt spid="46"/>
                                        </p:tgtEl>
                                        <p:attrNameLst>
                                          <p:attrName>ppt_h</p:attrName>
                                        </p:attrNameLst>
                                      </p:cBhvr>
                                      <p:tavLst>
                                        <p:tav tm="0">
                                          <p:val>
                                            <p:fltVal val="0"/>
                                          </p:val>
                                        </p:tav>
                                        <p:tav tm="100000">
                                          <p:val>
                                            <p:strVal val="#ppt_h"/>
                                          </p:val>
                                        </p:tav>
                                      </p:tavLst>
                                    </p:anim>
                                    <p:animEffect transition="in" filter="fade">
                                      <p:cBhvr>
                                        <p:cTn id="28" dur="500"/>
                                        <p:tgtEl>
                                          <p:spTgt spid="46"/>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48"/>
                                        </p:tgtEl>
                                        <p:attrNameLst>
                                          <p:attrName>style.visibility</p:attrName>
                                        </p:attrNameLst>
                                      </p:cBhvr>
                                      <p:to>
                                        <p:strVal val="visible"/>
                                      </p:to>
                                    </p:set>
                                    <p:anim calcmode="lin" valueType="num">
                                      <p:cBhvr>
                                        <p:cTn id="31" dur="500" fill="hold"/>
                                        <p:tgtEl>
                                          <p:spTgt spid="48"/>
                                        </p:tgtEl>
                                        <p:attrNameLst>
                                          <p:attrName>ppt_w</p:attrName>
                                        </p:attrNameLst>
                                      </p:cBhvr>
                                      <p:tavLst>
                                        <p:tav tm="0">
                                          <p:val>
                                            <p:fltVal val="0"/>
                                          </p:val>
                                        </p:tav>
                                        <p:tav tm="100000">
                                          <p:val>
                                            <p:strVal val="#ppt_w"/>
                                          </p:val>
                                        </p:tav>
                                      </p:tavLst>
                                    </p:anim>
                                    <p:anim calcmode="lin" valueType="num">
                                      <p:cBhvr>
                                        <p:cTn id="32" dur="500" fill="hold"/>
                                        <p:tgtEl>
                                          <p:spTgt spid="48"/>
                                        </p:tgtEl>
                                        <p:attrNameLst>
                                          <p:attrName>ppt_h</p:attrName>
                                        </p:attrNameLst>
                                      </p:cBhvr>
                                      <p:tavLst>
                                        <p:tav tm="0">
                                          <p:val>
                                            <p:fltVal val="0"/>
                                          </p:val>
                                        </p:tav>
                                        <p:tav tm="100000">
                                          <p:val>
                                            <p:strVal val="#ppt_h"/>
                                          </p:val>
                                        </p:tav>
                                      </p:tavLst>
                                    </p:anim>
                                    <p:animEffect transition="in" filter="fade">
                                      <p:cBhvr>
                                        <p:cTn id="33" dur="500"/>
                                        <p:tgtEl>
                                          <p:spTgt spid="4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47"/>
                                        </p:tgtEl>
                                        <p:attrNameLst>
                                          <p:attrName>style.visibility</p:attrName>
                                        </p:attrNameLst>
                                      </p:cBhvr>
                                      <p:to>
                                        <p:strVal val="visible"/>
                                      </p:to>
                                    </p:set>
                                    <p:anim calcmode="lin" valueType="num">
                                      <p:cBhvr>
                                        <p:cTn id="36" dur="500" fill="hold"/>
                                        <p:tgtEl>
                                          <p:spTgt spid="47"/>
                                        </p:tgtEl>
                                        <p:attrNameLst>
                                          <p:attrName>ppt_w</p:attrName>
                                        </p:attrNameLst>
                                      </p:cBhvr>
                                      <p:tavLst>
                                        <p:tav tm="0">
                                          <p:val>
                                            <p:fltVal val="0"/>
                                          </p:val>
                                        </p:tav>
                                        <p:tav tm="100000">
                                          <p:val>
                                            <p:strVal val="#ppt_w"/>
                                          </p:val>
                                        </p:tav>
                                      </p:tavLst>
                                    </p:anim>
                                    <p:anim calcmode="lin" valueType="num">
                                      <p:cBhvr>
                                        <p:cTn id="37" dur="500" fill="hold"/>
                                        <p:tgtEl>
                                          <p:spTgt spid="47"/>
                                        </p:tgtEl>
                                        <p:attrNameLst>
                                          <p:attrName>ppt_h</p:attrName>
                                        </p:attrNameLst>
                                      </p:cBhvr>
                                      <p:tavLst>
                                        <p:tav tm="0">
                                          <p:val>
                                            <p:fltVal val="0"/>
                                          </p:val>
                                        </p:tav>
                                        <p:tav tm="100000">
                                          <p:val>
                                            <p:strVal val="#ppt_h"/>
                                          </p:val>
                                        </p:tav>
                                      </p:tavLst>
                                    </p:anim>
                                    <p:animEffect transition="in" filter="fade">
                                      <p:cBhvr>
                                        <p:cTn id="38" dur="500"/>
                                        <p:tgtEl>
                                          <p:spTgt spid="47"/>
                                        </p:tgtEl>
                                      </p:cBhvr>
                                    </p:animEffec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
                                            <p:txEl>
                                              <p:pRg st="0" end="0"/>
                                            </p:txEl>
                                          </p:spTgt>
                                        </p:tgtEl>
                                        <p:attrNameLst>
                                          <p:attrName>style.visibility</p:attrName>
                                        </p:attrNameLst>
                                      </p:cBhvr>
                                      <p:to>
                                        <p:strVal val="visible"/>
                                      </p:to>
                                    </p:set>
                                  </p:childTnLst>
                                </p:cTn>
                              </p:par>
                              <p:par>
                                <p:cTn id="43" presetID="10" presetClass="entr" presetSubtype="0" fill="hold" grpId="0" nodeType="with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fade">
                                      <p:cBhvr>
                                        <p:cTn id="48" dur="500"/>
                                        <p:tgtEl>
                                          <p:spTgt spid="1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fade">
                                      <p:cBhvr>
                                        <p:cTn id="51" dur="500"/>
                                        <p:tgtEl>
                                          <p:spTgt spid="15"/>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fade">
                                      <p:cBhvr>
                                        <p:cTn id="54" dur="500"/>
                                        <p:tgtEl>
                                          <p:spTgt spid="16"/>
                                        </p:tgtEl>
                                      </p:cBhvr>
                                    </p:animEffec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4">
                                            <p:txEl>
                                              <p:pRg st="1" end="1"/>
                                            </p:txEl>
                                          </p:spTgt>
                                        </p:tgtEl>
                                        <p:attrNameLst>
                                          <p:attrName>style.visibility</p:attrName>
                                        </p:attrNameLst>
                                      </p:cBhvr>
                                      <p:to>
                                        <p:strVal val="visible"/>
                                      </p:to>
                                    </p:set>
                                  </p:childTnLst>
                                </p:cTn>
                              </p:par>
                              <p:par>
                                <p:cTn id="59" presetID="10" presetClass="entr" presetSubtype="0" fill="hold" grpId="0" nodeType="with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fade">
                                      <p:cBhvr>
                                        <p:cTn id="61" dur="500"/>
                                        <p:tgtEl>
                                          <p:spTgt spid="17"/>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8"/>
                                        </p:tgtEl>
                                        <p:attrNameLst>
                                          <p:attrName>style.visibility</p:attrName>
                                        </p:attrNameLst>
                                      </p:cBhvr>
                                      <p:to>
                                        <p:strVal val="visible"/>
                                      </p:to>
                                    </p:set>
                                    <p:animEffect transition="in" filter="fade">
                                      <p:cBhvr>
                                        <p:cTn id="64" dur="500"/>
                                        <p:tgtEl>
                                          <p:spTgt spid="18"/>
                                        </p:tgtEl>
                                      </p:cBhvr>
                                    </p:animEffec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53" presetClass="entr" presetSubtype="16" fill="hold" grpId="0" nodeType="clickEffect">
                                  <p:stCondLst>
                                    <p:cond delay="0"/>
                                  </p:stCondLst>
                                  <p:childTnLst>
                                    <p:set>
                                      <p:cBhvr>
                                        <p:cTn id="76" dur="1" fill="hold">
                                          <p:stCondLst>
                                            <p:cond delay="0"/>
                                          </p:stCondLst>
                                        </p:cTn>
                                        <p:tgtEl>
                                          <p:spTgt spid="6"/>
                                        </p:tgtEl>
                                        <p:attrNameLst>
                                          <p:attrName>style.visibility</p:attrName>
                                        </p:attrNameLst>
                                      </p:cBhvr>
                                      <p:to>
                                        <p:strVal val="visible"/>
                                      </p:to>
                                    </p:set>
                                    <p:anim calcmode="lin" valueType="num">
                                      <p:cBhvr>
                                        <p:cTn id="77" dur="500" fill="hold"/>
                                        <p:tgtEl>
                                          <p:spTgt spid="6"/>
                                        </p:tgtEl>
                                        <p:attrNameLst>
                                          <p:attrName>ppt_w</p:attrName>
                                        </p:attrNameLst>
                                      </p:cBhvr>
                                      <p:tavLst>
                                        <p:tav tm="0">
                                          <p:val>
                                            <p:fltVal val="0"/>
                                          </p:val>
                                        </p:tav>
                                        <p:tav tm="100000">
                                          <p:val>
                                            <p:strVal val="#ppt_w"/>
                                          </p:val>
                                        </p:tav>
                                      </p:tavLst>
                                    </p:anim>
                                    <p:anim calcmode="lin" valueType="num">
                                      <p:cBhvr>
                                        <p:cTn id="78" dur="500" fill="hold"/>
                                        <p:tgtEl>
                                          <p:spTgt spid="6"/>
                                        </p:tgtEl>
                                        <p:attrNameLst>
                                          <p:attrName>ppt_h</p:attrName>
                                        </p:attrNameLst>
                                      </p:cBhvr>
                                      <p:tavLst>
                                        <p:tav tm="0">
                                          <p:val>
                                            <p:fltVal val="0"/>
                                          </p:val>
                                        </p:tav>
                                        <p:tav tm="100000">
                                          <p:val>
                                            <p:strVal val="#ppt_h"/>
                                          </p:val>
                                        </p:tav>
                                      </p:tavLst>
                                    </p:anim>
                                    <p:animEffect transition="in" filter="fade">
                                      <p:cBhvr>
                                        <p:cTn id="7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42" grpId="0" animBg="1"/>
      <p:bldP spid="46" grpId="0" animBg="1"/>
      <p:bldP spid="47" grpId="0" animBg="1"/>
      <p:bldP spid="48" grpId="0" animBg="1"/>
      <p:bldP spid="6" grpId="0" animBg="1"/>
      <p:bldP spid="13" grpId="0" animBg="1"/>
      <p:bldP spid="14" grpId="0" animBg="1"/>
      <p:bldP spid="15" grpId="0" animBg="1"/>
      <p:bldP spid="16" grpId="0" animBg="1"/>
      <p:bldP spid="17" grpId="0" animBg="1"/>
      <p:bldP spid="18" grpId="0" animBg="1"/>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802</TotalTime>
  <Words>2283</Words>
  <Application>Microsoft Office PowerPoint</Application>
  <PresentationFormat>Grand écran</PresentationFormat>
  <Paragraphs>469</Paragraphs>
  <Slides>21</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21</vt:i4>
      </vt:variant>
    </vt:vector>
  </HeadingPairs>
  <TitlesOfParts>
    <vt:vector size="25" baseType="lpstr">
      <vt:lpstr>Arial</vt:lpstr>
      <vt:lpstr>Calibri</vt:lpstr>
      <vt:lpstr>Calibri Light</vt:lpstr>
      <vt:lpstr>Thème Office</vt:lpstr>
      <vt:lpstr>Chapitre 3 - Leçon 4</vt:lpstr>
      <vt:lpstr>Chapitre 3 - Leçon 4</vt:lpstr>
      <vt:lpstr>Chapitre 3 - Leçon 4</vt:lpstr>
      <vt:lpstr>Chapitre 3 - Leçon 4</vt:lpstr>
      <vt:lpstr>Chapitre 3 - Leçon 4</vt:lpstr>
      <vt:lpstr>Chapitre 3 - Leçon 4</vt:lpstr>
      <vt:lpstr>Chapitre 3 - Leçon 4</vt:lpstr>
      <vt:lpstr>Chapitre 3 - Leçon 4</vt:lpstr>
      <vt:lpstr>Chapitre 3 - Leçon 4</vt:lpstr>
      <vt:lpstr>Chapitre 3 - Leçon 4</vt:lpstr>
      <vt:lpstr>Chapitre 3 - Leçon 4</vt:lpstr>
      <vt:lpstr>Chapitre 3 - Leçon 4</vt:lpstr>
      <vt:lpstr>Chapitre 3 - Leçon 4</vt:lpstr>
      <vt:lpstr>Chapitre 3 - Leçon 4</vt:lpstr>
      <vt:lpstr>Chapitre 3 - Leçon 4</vt:lpstr>
      <vt:lpstr>Chapitre 3 - Leçon 4</vt:lpstr>
      <vt:lpstr>Chapitre 3 - Leçon 4</vt:lpstr>
      <vt:lpstr>Chapitre 3 - Leçon 4</vt:lpstr>
      <vt:lpstr>Chapitre 3 - Leçon 4</vt:lpstr>
      <vt:lpstr>Chapitre 3 - Leçon 4</vt:lpstr>
      <vt:lpstr>Chapitre 3 - Leçon 4</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Cours 5 (la notion d’atout)</dc:title>
  <dc:creator>Comité</dc:creator>
  <cp:lastModifiedBy>alain raynaud</cp:lastModifiedBy>
  <cp:revision>119</cp:revision>
  <dcterms:created xsi:type="dcterms:W3CDTF">2018-10-04T06:59:00Z</dcterms:created>
  <dcterms:modified xsi:type="dcterms:W3CDTF">2021-03-02T09:57:33Z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1033-10.2.0.6020</vt:lpwstr>
  </property>
</Properties>
</file>